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ileron" panose="020B0604020202020204" charset="0"/>
      <p:regular r:id="rId10"/>
    </p:embeddedFont>
    <p:embeddedFont>
      <p:font typeface="Inter" panose="020B0604020202020204" charset="0"/>
      <p:regular r:id="rId11"/>
    </p:embeddedFont>
    <p:embeddedFont>
      <p:font typeface="Inter Bold" panose="020B0604020202020204" charset="0"/>
      <p:regular r:id="rId12"/>
    </p:embeddedFont>
    <p:embeddedFont>
      <p:font typeface="Montserrat" panose="00000500000000000000" pitchFamily="2" charset="0"/>
      <p:regular r:id="rId13"/>
    </p:embeddedFont>
    <p:embeddedFont>
      <p:font typeface="Montserrat Bold" panose="00000800000000000000" charset="0"/>
      <p:regular r:id="rId14"/>
    </p:embeddedFont>
    <p:embeddedFont>
      <p:font typeface="Montserrat Ultra-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2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jpe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9521895" y="-892696"/>
            <a:ext cx="12120861" cy="12120861"/>
          </a:xfrm>
          <a:custGeom>
            <a:avLst/>
            <a:gdLst/>
            <a:ahLst/>
            <a:cxnLst/>
            <a:rect l="l" t="t" r="r" b="b"/>
            <a:pathLst>
              <a:path w="12120861" h="12120861">
                <a:moveTo>
                  <a:pt x="0" y="0"/>
                </a:moveTo>
                <a:lnTo>
                  <a:pt x="12120861" y="0"/>
                </a:lnTo>
                <a:lnTo>
                  <a:pt x="12120861" y="12120860"/>
                </a:lnTo>
                <a:lnTo>
                  <a:pt x="0" y="121208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grpSp>
        <p:nvGrpSpPr>
          <p:cNvPr id="3" name="Group 3"/>
          <p:cNvGrpSpPr/>
          <p:nvPr/>
        </p:nvGrpSpPr>
        <p:grpSpPr>
          <a:xfrm>
            <a:off x="0" y="1544789"/>
            <a:ext cx="20148627" cy="7245889"/>
            <a:chOff x="0" y="0"/>
            <a:chExt cx="5306634" cy="1908382"/>
          </a:xfrm>
        </p:grpSpPr>
        <p:sp>
          <p:nvSpPr>
            <p:cNvPr id="4" name="Freeform 4"/>
            <p:cNvSpPr/>
            <p:nvPr/>
          </p:nvSpPr>
          <p:spPr>
            <a:xfrm>
              <a:off x="0" y="0"/>
              <a:ext cx="5306634" cy="1908382"/>
            </a:xfrm>
            <a:custGeom>
              <a:avLst/>
              <a:gdLst/>
              <a:ahLst/>
              <a:cxnLst/>
              <a:rect l="l" t="t" r="r" b="b"/>
              <a:pathLst>
                <a:path w="5306634" h="1908382">
                  <a:moveTo>
                    <a:pt x="0" y="0"/>
                  </a:moveTo>
                  <a:lnTo>
                    <a:pt x="5306634" y="0"/>
                  </a:lnTo>
                  <a:lnTo>
                    <a:pt x="5306634" y="1908382"/>
                  </a:lnTo>
                  <a:lnTo>
                    <a:pt x="0" y="1908382"/>
                  </a:lnTo>
                  <a:close/>
                </a:path>
              </a:pathLst>
            </a:custGeom>
            <a:solidFill>
              <a:srgbClr val="F4F6FC"/>
            </a:solidFill>
          </p:spPr>
          <p:txBody>
            <a:bodyPr/>
            <a:lstStyle/>
            <a:p>
              <a:endParaRPr lang="en-CA"/>
            </a:p>
          </p:txBody>
        </p:sp>
        <p:sp>
          <p:nvSpPr>
            <p:cNvPr id="5" name="TextBox 5"/>
            <p:cNvSpPr txBox="1"/>
            <p:nvPr/>
          </p:nvSpPr>
          <p:spPr>
            <a:xfrm>
              <a:off x="0" y="-38100"/>
              <a:ext cx="5306634" cy="194648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70069" y="4516617"/>
            <a:ext cx="9658350" cy="879142"/>
            <a:chOff x="0" y="0"/>
            <a:chExt cx="2543763" cy="231544"/>
          </a:xfrm>
        </p:grpSpPr>
        <p:sp>
          <p:nvSpPr>
            <p:cNvPr id="7" name="Freeform 7"/>
            <p:cNvSpPr/>
            <p:nvPr/>
          </p:nvSpPr>
          <p:spPr>
            <a:xfrm>
              <a:off x="0" y="0"/>
              <a:ext cx="2543763" cy="231544"/>
            </a:xfrm>
            <a:custGeom>
              <a:avLst/>
              <a:gdLst/>
              <a:ahLst/>
              <a:cxnLst/>
              <a:rect l="l" t="t" r="r" b="b"/>
              <a:pathLst>
                <a:path w="2543763" h="231544">
                  <a:moveTo>
                    <a:pt x="80158" y="0"/>
                  </a:moveTo>
                  <a:lnTo>
                    <a:pt x="2463605" y="0"/>
                  </a:lnTo>
                  <a:cubicBezTo>
                    <a:pt x="2484864" y="0"/>
                    <a:pt x="2505253" y="8445"/>
                    <a:pt x="2520285" y="23478"/>
                  </a:cubicBezTo>
                  <a:cubicBezTo>
                    <a:pt x="2535318" y="38510"/>
                    <a:pt x="2543763" y="58899"/>
                    <a:pt x="2543763" y="80158"/>
                  </a:cubicBezTo>
                  <a:lnTo>
                    <a:pt x="2543763" y="151386"/>
                  </a:lnTo>
                  <a:cubicBezTo>
                    <a:pt x="2543763" y="195656"/>
                    <a:pt x="2507875" y="231544"/>
                    <a:pt x="2463605" y="231544"/>
                  </a:cubicBezTo>
                  <a:lnTo>
                    <a:pt x="80158" y="231544"/>
                  </a:lnTo>
                  <a:cubicBezTo>
                    <a:pt x="58899" y="231544"/>
                    <a:pt x="38510" y="223098"/>
                    <a:pt x="23478" y="208066"/>
                  </a:cubicBezTo>
                  <a:cubicBezTo>
                    <a:pt x="8445" y="193033"/>
                    <a:pt x="0" y="172645"/>
                    <a:pt x="0" y="151386"/>
                  </a:cubicBezTo>
                  <a:lnTo>
                    <a:pt x="0" y="80158"/>
                  </a:lnTo>
                  <a:cubicBezTo>
                    <a:pt x="0" y="58899"/>
                    <a:pt x="8445" y="38510"/>
                    <a:pt x="23478" y="23478"/>
                  </a:cubicBezTo>
                  <a:cubicBezTo>
                    <a:pt x="38510" y="8445"/>
                    <a:pt x="58899" y="0"/>
                    <a:pt x="80158" y="0"/>
                  </a:cubicBezTo>
                  <a:close/>
                </a:path>
              </a:pathLst>
            </a:custGeom>
            <a:solidFill>
              <a:srgbClr val="5CB6F9"/>
            </a:solidFill>
          </p:spPr>
          <p:txBody>
            <a:bodyPr/>
            <a:lstStyle/>
            <a:p>
              <a:endParaRPr lang="en-CA"/>
            </a:p>
          </p:txBody>
        </p:sp>
        <p:sp>
          <p:nvSpPr>
            <p:cNvPr id="8" name="TextBox 8"/>
            <p:cNvSpPr txBox="1"/>
            <p:nvPr/>
          </p:nvSpPr>
          <p:spPr>
            <a:xfrm>
              <a:off x="0" y="-38100"/>
              <a:ext cx="2543763" cy="26964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573165"/>
            <a:ext cx="563396" cy="563396"/>
          </a:xfrm>
          <a:custGeom>
            <a:avLst/>
            <a:gdLst/>
            <a:ahLst/>
            <a:cxnLst/>
            <a:rect l="l" t="t" r="r" b="b"/>
            <a:pathLst>
              <a:path w="563396" h="563396">
                <a:moveTo>
                  <a:pt x="0" y="0"/>
                </a:moveTo>
                <a:lnTo>
                  <a:pt x="563396" y="0"/>
                </a:lnTo>
                <a:lnTo>
                  <a:pt x="563396" y="563396"/>
                </a:lnTo>
                <a:lnTo>
                  <a:pt x="0" y="5633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grpSp>
        <p:nvGrpSpPr>
          <p:cNvPr id="10" name="Group 10"/>
          <p:cNvGrpSpPr/>
          <p:nvPr/>
        </p:nvGrpSpPr>
        <p:grpSpPr>
          <a:xfrm>
            <a:off x="10340994" y="-211337"/>
            <a:ext cx="751905" cy="7519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txBody>
            <a:bodyPr/>
            <a:lstStyle/>
            <a:p>
              <a:endParaRPr lang="en-CA"/>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737528" y="322937"/>
            <a:ext cx="9689594" cy="968959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txBody>
            <a:bodyPr/>
            <a:lstStyle/>
            <a:p>
              <a:endParaRPr lang="en-CA"/>
            </a:p>
          </p:txBody>
        </p:sp>
        <p:sp>
          <p:nvSpPr>
            <p:cNvPr id="15" name="TextBox 15"/>
            <p:cNvSpPr txBox="1"/>
            <p:nvPr/>
          </p:nvSpPr>
          <p:spPr>
            <a:xfrm>
              <a:off x="76200" y="38100"/>
              <a:ext cx="660400" cy="698500"/>
            </a:xfrm>
            <a:prstGeom prst="rect">
              <a:avLst/>
            </a:prstGeom>
          </p:spPr>
          <p:txBody>
            <a:bodyPr lIns="67130" tIns="67130" rIns="67130" bIns="67130" rtlCol="0" anchor="ctr"/>
            <a:lstStyle/>
            <a:p>
              <a:pPr algn="ctr">
                <a:lnSpc>
                  <a:spcPts val="2659"/>
                </a:lnSpc>
                <a:spcBef>
                  <a:spcPct val="0"/>
                </a:spcBef>
              </a:pPr>
              <a:endParaRPr/>
            </a:p>
          </p:txBody>
        </p:sp>
      </p:grpSp>
      <p:grpSp>
        <p:nvGrpSpPr>
          <p:cNvPr id="16" name="Group 16"/>
          <p:cNvGrpSpPr>
            <a:grpSpLocks noChangeAspect="1"/>
          </p:cNvGrpSpPr>
          <p:nvPr/>
        </p:nvGrpSpPr>
        <p:grpSpPr>
          <a:xfrm>
            <a:off x="11543073" y="984324"/>
            <a:ext cx="8366819" cy="8366819"/>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CB6F9"/>
            </a:solidFill>
          </p:spPr>
          <p:txBody>
            <a:bodyPr/>
            <a:lstStyle/>
            <a:p>
              <a:endParaRPr lang="en-CA"/>
            </a:p>
          </p:txBody>
        </p:sp>
        <p:sp>
          <p:nvSpPr>
            <p:cNvPr id="18" name="Freeform 18"/>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24712" r="-24712"/>
              </a:stretch>
            </a:blipFill>
          </p:spPr>
          <p:txBody>
            <a:bodyPr/>
            <a:lstStyle/>
            <a:p>
              <a:endParaRPr lang="en-CA"/>
            </a:p>
          </p:txBody>
        </p:sp>
      </p:grpSp>
      <p:grpSp>
        <p:nvGrpSpPr>
          <p:cNvPr id="19" name="Group 19"/>
          <p:cNvGrpSpPr/>
          <p:nvPr/>
        </p:nvGrpSpPr>
        <p:grpSpPr>
          <a:xfrm>
            <a:off x="10181191" y="8338544"/>
            <a:ext cx="785490" cy="7854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txBody>
            <a:bodyPr/>
            <a:lstStyle/>
            <a:p>
              <a:endParaRPr lang="en-CA"/>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1290962" y="9258300"/>
            <a:ext cx="1943890" cy="194389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txBody>
            <a:bodyPr/>
            <a:lstStyle/>
            <a:p>
              <a:endParaRPr lang="en-CA"/>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09032" y="-807329"/>
            <a:ext cx="1943890" cy="194389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txBody>
            <a:bodyPr/>
            <a:lstStyle/>
            <a:p>
              <a:endParaRPr lang="en-CA"/>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7259300" y="9751274"/>
            <a:ext cx="1322028" cy="132202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txBody>
            <a:bodyPr/>
            <a:lstStyle/>
            <a:p>
              <a:endParaRPr lang="en-CA"/>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10181191" y="2739916"/>
            <a:ext cx="785490" cy="358380"/>
          </a:xfrm>
          <a:custGeom>
            <a:avLst/>
            <a:gdLst/>
            <a:ahLst/>
            <a:cxnLst/>
            <a:rect l="l" t="t" r="r" b="b"/>
            <a:pathLst>
              <a:path w="785490" h="358380">
                <a:moveTo>
                  <a:pt x="0" y="0"/>
                </a:moveTo>
                <a:lnTo>
                  <a:pt x="785489" y="0"/>
                </a:lnTo>
                <a:lnTo>
                  <a:pt x="785489" y="358379"/>
                </a:lnTo>
                <a:lnTo>
                  <a:pt x="0" y="358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32" name="TextBox 32"/>
          <p:cNvSpPr txBox="1"/>
          <p:nvPr/>
        </p:nvSpPr>
        <p:spPr>
          <a:xfrm>
            <a:off x="1000125" y="2178912"/>
            <a:ext cx="9197858" cy="756486"/>
          </a:xfrm>
          <a:prstGeom prst="rect">
            <a:avLst/>
          </a:prstGeom>
        </p:spPr>
        <p:txBody>
          <a:bodyPr lIns="0" tIns="0" rIns="0" bIns="0" rtlCol="0" anchor="t">
            <a:spAutoFit/>
          </a:bodyPr>
          <a:lstStyle/>
          <a:p>
            <a:pPr algn="l">
              <a:lnSpc>
                <a:spcPts val="5901"/>
              </a:lnSpc>
            </a:pPr>
            <a:r>
              <a:rPr lang="en-US" sz="5131">
                <a:solidFill>
                  <a:srgbClr val="050A30"/>
                </a:solidFill>
                <a:latin typeface="Montserrat Bold"/>
                <a:ea typeface="Montserrat Bold"/>
                <a:cs typeface="Montserrat Bold"/>
                <a:sym typeface="Montserrat Bold"/>
              </a:rPr>
              <a:t>H-InsureLite</a:t>
            </a:r>
          </a:p>
        </p:txBody>
      </p:sp>
      <p:sp>
        <p:nvSpPr>
          <p:cNvPr id="33" name="TextBox 33"/>
          <p:cNvSpPr txBox="1"/>
          <p:nvPr/>
        </p:nvSpPr>
        <p:spPr>
          <a:xfrm>
            <a:off x="801018" y="4570094"/>
            <a:ext cx="6077151" cy="695988"/>
          </a:xfrm>
          <a:prstGeom prst="rect">
            <a:avLst/>
          </a:prstGeom>
        </p:spPr>
        <p:txBody>
          <a:bodyPr lIns="0" tIns="0" rIns="0" bIns="0" rtlCol="0" anchor="t">
            <a:spAutoFit/>
          </a:bodyPr>
          <a:lstStyle/>
          <a:p>
            <a:pPr algn="l">
              <a:lnSpc>
                <a:spcPts val="5738"/>
              </a:lnSpc>
            </a:pPr>
            <a:r>
              <a:rPr lang="en-US" sz="4098">
                <a:solidFill>
                  <a:srgbClr val="050A30"/>
                </a:solidFill>
                <a:latin typeface="Montserrat Bold"/>
                <a:ea typeface="Montserrat Bold"/>
                <a:cs typeface="Montserrat Bold"/>
                <a:sym typeface="Montserrat Bold"/>
              </a:rPr>
              <a:t>Project Final</a:t>
            </a:r>
          </a:p>
        </p:txBody>
      </p:sp>
      <p:sp>
        <p:nvSpPr>
          <p:cNvPr id="34" name="TextBox 34"/>
          <p:cNvSpPr txBox="1"/>
          <p:nvPr/>
        </p:nvSpPr>
        <p:spPr>
          <a:xfrm>
            <a:off x="801018" y="5551035"/>
            <a:ext cx="3038576" cy="485633"/>
          </a:xfrm>
          <a:prstGeom prst="rect">
            <a:avLst/>
          </a:prstGeom>
        </p:spPr>
        <p:txBody>
          <a:bodyPr lIns="0" tIns="0" rIns="0" bIns="0" rtlCol="0" anchor="t">
            <a:spAutoFit/>
          </a:bodyPr>
          <a:lstStyle/>
          <a:p>
            <a:pPr algn="l">
              <a:lnSpc>
                <a:spcPts val="4058"/>
              </a:lnSpc>
            </a:pPr>
            <a:r>
              <a:rPr lang="en-US" sz="2898">
                <a:solidFill>
                  <a:srgbClr val="050A30"/>
                </a:solidFill>
                <a:latin typeface="Montserrat"/>
                <a:ea typeface="Montserrat"/>
                <a:cs typeface="Montserrat"/>
                <a:sym typeface="Montserrat"/>
              </a:rPr>
              <a:t>Presented By:</a:t>
            </a:r>
          </a:p>
        </p:txBody>
      </p:sp>
      <p:sp>
        <p:nvSpPr>
          <p:cNvPr id="35" name="TextBox 35"/>
          <p:cNvSpPr txBox="1"/>
          <p:nvPr/>
        </p:nvSpPr>
        <p:spPr>
          <a:xfrm>
            <a:off x="801018" y="6201468"/>
            <a:ext cx="7638459" cy="1564005"/>
          </a:xfrm>
          <a:prstGeom prst="rect">
            <a:avLst/>
          </a:prstGeom>
        </p:spPr>
        <p:txBody>
          <a:bodyPr lIns="0" tIns="0" rIns="0" bIns="0" rtlCol="0" anchor="t">
            <a:spAutoFit/>
          </a:bodyPr>
          <a:lstStyle/>
          <a:p>
            <a:pPr algn="l">
              <a:lnSpc>
                <a:spcPts val="2520"/>
              </a:lnSpc>
            </a:pPr>
            <a:r>
              <a:rPr lang="en-US" sz="1800">
                <a:solidFill>
                  <a:srgbClr val="050A30"/>
                </a:solidFill>
                <a:latin typeface="Montserrat"/>
                <a:ea typeface="Montserrat"/>
                <a:cs typeface="Montserrat"/>
                <a:sym typeface="Montserrat"/>
              </a:rPr>
              <a:t>C0898968 - Caio Vinicius Pellegrini</a:t>
            </a:r>
          </a:p>
          <a:p>
            <a:pPr algn="l">
              <a:lnSpc>
                <a:spcPts val="2520"/>
              </a:lnSpc>
            </a:pPr>
            <a:r>
              <a:rPr lang="en-US" sz="1800">
                <a:solidFill>
                  <a:srgbClr val="050A30"/>
                </a:solidFill>
                <a:latin typeface="Montserrat"/>
                <a:ea typeface="Montserrat"/>
                <a:cs typeface="Montserrat"/>
                <a:sym typeface="Montserrat"/>
              </a:rPr>
              <a:t>C0891250 - Diana Marcela Nunez Grijalba</a:t>
            </a:r>
          </a:p>
          <a:p>
            <a:pPr algn="l">
              <a:lnSpc>
                <a:spcPts val="2520"/>
              </a:lnSpc>
            </a:pPr>
            <a:r>
              <a:rPr lang="en-US" sz="1800">
                <a:solidFill>
                  <a:srgbClr val="050A30"/>
                </a:solidFill>
                <a:latin typeface="Montserrat"/>
                <a:ea typeface="Montserrat"/>
                <a:cs typeface="Montserrat"/>
                <a:sym typeface="Montserrat"/>
              </a:rPr>
              <a:t>C0901322 - Ixchel Navarrete Ruiz</a:t>
            </a:r>
          </a:p>
          <a:p>
            <a:pPr algn="l">
              <a:lnSpc>
                <a:spcPts val="2520"/>
              </a:lnSpc>
            </a:pPr>
            <a:r>
              <a:rPr lang="en-US" sz="1800">
                <a:solidFill>
                  <a:srgbClr val="050A30"/>
                </a:solidFill>
                <a:latin typeface="Montserrat"/>
                <a:ea typeface="Montserrat"/>
                <a:cs typeface="Montserrat"/>
                <a:sym typeface="Montserrat"/>
              </a:rPr>
              <a:t>C0894282 - Julio Israel Cordero Ticse</a:t>
            </a:r>
          </a:p>
          <a:p>
            <a:pPr algn="l">
              <a:lnSpc>
                <a:spcPts val="2520"/>
              </a:lnSpc>
            </a:pPr>
            <a:r>
              <a:rPr lang="en-US" sz="1800">
                <a:solidFill>
                  <a:srgbClr val="050A30"/>
                </a:solidFill>
                <a:latin typeface="Montserrat"/>
                <a:ea typeface="Montserrat"/>
                <a:cs typeface="Montserrat"/>
                <a:sym typeface="Montserrat"/>
              </a:rPr>
              <a:t>C0904148 - Juan Felipe Fuentes Mendez</a:t>
            </a:r>
          </a:p>
        </p:txBody>
      </p:sp>
      <p:sp>
        <p:nvSpPr>
          <p:cNvPr id="36" name="TextBox 36"/>
          <p:cNvSpPr txBox="1"/>
          <p:nvPr/>
        </p:nvSpPr>
        <p:spPr>
          <a:xfrm>
            <a:off x="1815933" y="588234"/>
            <a:ext cx="3270417" cy="485633"/>
          </a:xfrm>
          <a:prstGeom prst="rect">
            <a:avLst/>
          </a:prstGeom>
        </p:spPr>
        <p:txBody>
          <a:bodyPr lIns="0" tIns="0" rIns="0" bIns="0" rtlCol="0" anchor="t">
            <a:spAutoFit/>
          </a:bodyPr>
          <a:lstStyle/>
          <a:p>
            <a:pPr algn="l">
              <a:lnSpc>
                <a:spcPts val="4058"/>
              </a:lnSpc>
            </a:pPr>
            <a:r>
              <a:rPr lang="en-US" sz="2898">
                <a:solidFill>
                  <a:srgbClr val="050A30"/>
                </a:solidFill>
                <a:latin typeface="Montserrat"/>
                <a:ea typeface="Montserrat"/>
                <a:cs typeface="Montserrat"/>
                <a:sym typeface="Montserrat"/>
              </a:rPr>
              <a:t>Group 6</a:t>
            </a:r>
          </a:p>
        </p:txBody>
      </p:sp>
      <p:sp>
        <p:nvSpPr>
          <p:cNvPr id="37" name="Freeform 37"/>
          <p:cNvSpPr/>
          <p:nvPr/>
        </p:nvSpPr>
        <p:spPr>
          <a:xfrm>
            <a:off x="7105851" y="7592419"/>
            <a:ext cx="785490" cy="358380"/>
          </a:xfrm>
          <a:custGeom>
            <a:avLst/>
            <a:gdLst/>
            <a:ahLst/>
            <a:cxnLst/>
            <a:rect l="l" t="t" r="r" b="b"/>
            <a:pathLst>
              <a:path w="785490" h="358380">
                <a:moveTo>
                  <a:pt x="0" y="0"/>
                </a:moveTo>
                <a:lnTo>
                  <a:pt x="785490" y="0"/>
                </a:lnTo>
                <a:lnTo>
                  <a:pt x="785490" y="358380"/>
                </a:lnTo>
                <a:lnTo>
                  <a:pt x="0" y="3583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38" name="TextBox 38"/>
          <p:cNvSpPr txBox="1"/>
          <p:nvPr/>
        </p:nvSpPr>
        <p:spPr>
          <a:xfrm>
            <a:off x="801018" y="8914503"/>
            <a:ext cx="4883468" cy="1249680"/>
          </a:xfrm>
          <a:prstGeom prst="rect">
            <a:avLst/>
          </a:prstGeom>
        </p:spPr>
        <p:txBody>
          <a:bodyPr lIns="0" tIns="0" rIns="0" bIns="0" rtlCol="0" anchor="t">
            <a:spAutoFit/>
          </a:bodyPr>
          <a:lstStyle/>
          <a:p>
            <a:pPr marL="0" lvl="0" indent="0" algn="l">
              <a:lnSpc>
                <a:spcPts val="2520"/>
              </a:lnSpc>
              <a:spcBef>
                <a:spcPct val="0"/>
              </a:spcBef>
            </a:pPr>
            <a:r>
              <a:rPr lang="en-US" sz="1800" u="none" strike="noStrike">
                <a:solidFill>
                  <a:srgbClr val="050A30"/>
                </a:solidFill>
                <a:latin typeface="Montserrat"/>
                <a:ea typeface="Montserrat"/>
                <a:cs typeface="Montserrat"/>
                <a:sym typeface="Montserrat"/>
              </a:rPr>
              <a:t>Professor Parth Dave</a:t>
            </a:r>
          </a:p>
          <a:p>
            <a:pPr marL="0" lvl="0" indent="0" algn="l">
              <a:lnSpc>
                <a:spcPts val="2520"/>
              </a:lnSpc>
              <a:spcBef>
                <a:spcPct val="0"/>
              </a:spcBef>
            </a:pPr>
            <a:r>
              <a:rPr lang="en-US" sz="1800" u="none" strike="noStrike">
                <a:solidFill>
                  <a:srgbClr val="050A30"/>
                </a:solidFill>
                <a:latin typeface="Montserrat"/>
                <a:ea typeface="Montserrat"/>
                <a:cs typeface="Montserrat"/>
                <a:sym typeface="Montserrat"/>
              </a:rPr>
              <a:t>Lambton College</a:t>
            </a:r>
          </a:p>
          <a:p>
            <a:pPr marL="0" lvl="0" indent="0" algn="l">
              <a:lnSpc>
                <a:spcPts val="2520"/>
              </a:lnSpc>
              <a:spcBef>
                <a:spcPct val="0"/>
              </a:spcBef>
            </a:pPr>
            <a:r>
              <a:rPr lang="en-US" sz="1800" u="none" strike="noStrike">
                <a:solidFill>
                  <a:srgbClr val="050A30"/>
                </a:solidFill>
                <a:latin typeface="Montserrat"/>
                <a:ea typeface="Montserrat"/>
                <a:cs typeface="Montserrat"/>
                <a:sym typeface="Montserrat"/>
              </a:rPr>
              <a:t>3034 - Sentiment Analysis and Text Mining</a:t>
            </a:r>
          </a:p>
          <a:p>
            <a:pPr marL="0" lvl="0" indent="0" algn="l">
              <a:lnSpc>
                <a:spcPts val="2520"/>
              </a:lnSpc>
              <a:spcBef>
                <a:spcPct val="0"/>
              </a:spcBef>
            </a:pPr>
            <a:r>
              <a:rPr lang="en-US" sz="1800" u="none" strike="noStrike">
                <a:solidFill>
                  <a:srgbClr val="050A30"/>
                </a:solidFill>
                <a:latin typeface="Montserrat"/>
                <a:ea typeface="Montserrat"/>
                <a:cs typeface="Montserrat"/>
                <a:sym typeface="Montserrat"/>
              </a:rPr>
              <a:t>August 03,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sp>
        <p:nvSpPr>
          <p:cNvPr id="2" name="Freeform 2"/>
          <p:cNvSpPr/>
          <p:nvPr/>
        </p:nvSpPr>
        <p:spPr>
          <a:xfrm flipH="1">
            <a:off x="-1857915" y="4758777"/>
            <a:ext cx="21264150" cy="6371020"/>
          </a:xfrm>
          <a:custGeom>
            <a:avLst/>
            <a:gdLst/>
            <a:ahLst/>
            <a:cxnLst/>
            <a:rect l="l" t="t" r="r" b="b"/>
            <a:pathLst>
              <a:path w="21264150" h="6371020">
                <a:moveTo>
                  <a:pt x="21264150" y="0"/>
                </a:moveTo>
                <a:lnTo>
                  <a:pt x="0" y="0"/>
                </a:lnTo>
                <a:lnTo>
                  <a:pt x="0" y="6371019"/>
                </a:lnTo>
                <a:lnTo>
                  <a:pt x="21264150" y="6371019"/>
                </a:lnTo>
                <a:lnTo>
                  <a:pt x="21264150" y="0"/>
                </a:lnTo>
                <a:close/>
              </a:path>
            </a:pathLst>
          </a:custGeom>
          <a:blipFill>
            <a:blip r:embed="rId2">
              <a:extLst>
                <a:ext uri="{96DAC541-7B7A-43D3-8B79-37D633B846F1}">
                  <asvg:svgBlip xmlns:asvg="http://schemas.microsoft.com/office/drawing/2016/SVG/main" r:embed="rId3"/>
                </a:ext>
              </a:extLst>
            </a:blip>
            <a:stretch>
              <a:fillRect t="-64934"/>
            </a:stretch>
          </a:blipFill>
        </p:spPr>
        <p:txBody>
          <a:bodyPr/>
          <a:lstStyle/>
          <a:p>
            <a:endParaRPr lang="en-CA"/>
          </a:p>
        </p:txBody>
      </p:sp>
      <p:grpSp>
        <p:nvGrpSpPr>
          <p:cNvPr id="3" name="Group 3"/>
          <p:cNvGrpSpPr>
            <a:grpSpLocks noChangeAspect="1"/>
          </p:cNvGrpSpPr>
          <p:nvPr/>
        </p:nvGrpSpPr>
        <p:grpSpPr>
          <a:xfrm>
            <a:off x="11816715" y="-1563454"/>
            <a:ext cx="8637270" cy="8637270"/>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50A30"/>
            </a:solidFill>
          </p:spPr>
          <p:txBody>
            <a:bodyPr/>
            <a:lstStyle/>
            <a:p>
              <a:endParaRPr lang="en-CA"/>
            </a:p>
          </p:txBody>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712" r="-24712"/>
              </a:stretch>
            </a:blipFill>
          </p:spPr>
          <p:txBody>
            <a:bodyPr/>
            <a:lstStyle/>
            <a:p>
              <a:endParaRPr lang="en-CA"/>
            </a:p>
          </p:txBody>
        </p:sp>
      </p:grpSp>
      <p:grpSp>
        <p:nvGrpSpPr>
          <p:cNvPr id="6" name="Group 6"/>
          <p:cNvGrpSpPr>
            <a:grpSpLocks noChangeAspect="1"/>
          </p:cNvGrpSpPr>
          <p:nvPr/>
        </p:nvGrpSpPr>
        <p:grpSpPr>
          <a:xfrm>
            <a:off x="14285632" y="5618010"/>
            <a:ext cx="5120603" cy="5120603"/>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50A30"/>
            </a:solidFill>
          </p:spPr>
          <p:txBody>
            <a:bodyPr/>
            <a:lstStyle/>
            <a:p>
              <a:endParaRPr lang="en-CA"/>
            </a:p>
          </p:txBody>
        </p:sp>
        <p:sp>
          <p:nvSpPr>
            <p:cNvPr id="8" name="Freeform 8"/>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8426" r="-38426"/>
              </a:stretch>
            </a:blipFill>
          </p:spPr>
          <p:txBody>
            <a:bodyPr/>
            <a:lstStyle/>
            <a:p>
              <a:endParaRPr lang="en-CA"/>
            </a:p>
          </p:txBody>
        </p:sp>
      </p:grpSp>
      <p:sp>
        <p:nvSpPr>
          <p:cNvPr id="9" name="AutoShape 9"/>
          <p:cNvSpPr/>
          <p:nvPr/>
        </p:nvSpPr>
        <p:spPr>
          <a:xfrm flipV="1">
            <a:off x="447" y="2350415"/>
            <a:ext cx="7828731" cy="66825"/>
          </a:xfrm>
          <a:prstGeom prst="line">
            <a:avLst/>
          </a:prstGeom>
          <a:ln w="66675" cap="rnd">
            <a:solidFill>
              <a:srgbClr val="050A30"/>
            </a:solidFill>
            <a:prstDash val="solid"/>
            <a:headEnd type="none" w="sm" len="sm"/>
            <a:tailEnd type="none" w="sm" len="sm"/>
          </a:ln>
        </p:spPr>
        <p:txBody>
          <a:bodyPr/>
          <a:lstStyle/>
          <a:p>
            <a:endParaRPr lang="en-CA"/>
          </a:p>
        </p:txBody>
      </p:sp>
      <p:grpSp>
        <p:nvGrpSpPr>
          <p:cNvPr id="10" name="Group 10"/>
          <p:cNvGrpSpPr/>
          <p:nvPr/>
        </p:nvGrpSpPr>
        <p:grpSpPr>
          <a:xfrm>
            <a:off x="11064810" y="4391595"/>
            <a:ext cx="751905" cy="7519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63" y="6321912"/>
            <a:ext cx="751905" cy="7519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9959645" y="1620600"/>
            <a:ext cx="1105166" cy="325563"/>
          </a:xfrm>
          <a:custGeom>
            <a:avLst/>
            <a:gdLst/>
            <a:ahLst/>
            <a:cxnLst/>
            <a:rect l="l" t="t" r="r" b="b"/>
            <a:pathLst>
              <a:path w="1105166" h="325563">
                <a:moveTo>
                  <a:pt x="0" y="0"/>
                </a:moveTo>
                <a:lnTo>
                  <a:pt x="1105165" y="0"/>
                </a:lnTo>
                <a:lnTo>
                  <a:pt x="1105165" y="325564"/>
                </a:lnTo>
                <a:lnTo>
                  <a:pt x="0" y="325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17" name="Freeform 17"/>
          <p:cNvSpPr/>
          <p:nvPr/>
        </p:nvSpPr>
        <p:spPr>
          <a:xfrm>
            <a:off x="1709801" y="4956222"/>
            <a:ext cx="2406358" cy="2117595"/>
          </a:xfrm>
          <a:custGeom>
            <a:avLst/>
            <a:gdLst/>
            <a:ahLst/>
            <a:cxnLst/>
            <a:rect l="l" t="t" r="r" b="b"/>
            <a:pathLst>
              <a:path w="2406358" h="2117595">
                <a:moveTo>
                  <a:pt x="0" y="0"/>
                </a:moveTo>
                <a:lnTo>
                  <a:pt x="2406357" y="0"/>
                </a:lnTo>
                <a:lnTo>
                  <a:pt x="2406357" y="2117594"/>
                </a:lnTo>
                <a:lnTo>
                  <a:pt x="0" y="21175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18" name="TextBox 18"/>
          <p:cNvSpPr txBox="1"/>
          <p:nvPr/>
        </p:nvSpPr>
        <p:spPr>
          <a:xfrm>
            <a:off x="1028700" y="1047083"/>
            <a:ext cx="7490285" cy="1023209"/>
          </a:xfrm>
          <a:prstGeom prst="rect">
            <a:avLst/>
          </a:prstGeom>
        </p:spPr>
        <p:txBody>
          <a:bodyPr lIns="0" tIns="0" rIns="0" bIns="0" rtlCol="0" anchor="t">
            <a:spAutoFit/>
          </a:bodyPr>
          <a:lstStyle/>
          <a:p>
            <a:pPr algn="l">
              <a:lnSpc>
                <a:spcPts val="8303"/>
              </a:lnSpc>
            </a:pPr>
            <a:r>
              <a:rPr lang="en-US" sz="5931">
                <a:solidFill>
                  <a:srgbClr val="050A30"/>
                </a:solidFill>
                <a:latin typeface="Montserrat Bold"/>
                <a:ea typeface="Montserrat Bold"/>
                <a:cs typeface="Montserrat Bold"/>
                <a:sym typeface="Montserrat Bold"/>
              </a:rPr>
              <a:t>Introduction</a:t>
            </a:r>
          </a:p>
        </p:txBody>
      </p:sp>
      <p:sp>
        <p:nvSpPr>
          <p:cNvPr id="19" name="TextBox 19"/>
          <p:cNvSpPr txBox="1"/>
          <p:nvPr/>
        </p:nvSpPr>
        <p:spPr>
          <a:xfrm>
            <a:off x="1028700" y="2774231"/>
            <a:ext cx="8722480" cy="2036806"/>
          </a:xfrm>
          <a:prstGeom prst="rect">
            <a:avLst/>
          </a:prstGeom>
        </p:spPr>
        <p:txBody>
          <a:bodyPr lIns="0" tIns="0" rIns="0" bIns="0" rtlCol="0" anchor="t">
            <a:spAutoFit/>
          </a:bodyPr>
          <a:lstStyle/>
          <a:p>
            <a:pPr algn="l">
              <a:lnSpc>
                <a:spcPts val="3235"/>
              </a:lnSpc>
            </a:pPr>
            <a:r>
              <a:rPr lang="en-US" sz="2310">
                <a:solidFill>
                  <a:srgbClr val="050A30"/>
                </a:solidFill>
                <a:latin typeface="Montserrat"/>
                <a:ea typeface="Montserrat"/>
                <a:cs typeface="Montserrat"/>
                <a:sym typeface="Montserrat"/>
              </a:rPr>
              <a:t>Main Concepts</a:t>
            </a:r>
          </a:p>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Why ALBERT ?</a:t>
            </a:r>
          </a:p>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Normalization</a:t>
            </a:r>
          </a:p>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GridSearchCV</a:t>
            </a:r>
          </a:p>
          <a:p>
            <a:pPr algn="l">
              <a:lnSpc>
                <a:spcPts val="3235"/>
              </a:lnSpc>
            </a:pPr>
            <a:endParaRPr lang="en-US" sz="2310">
              <a:solidFill>
                <a:srgbClr val="050A30"/>
              </a:solidFill>
              <a:latin typeface="Montserrat"/>
              <a:ea typeface="Montserrat"/>
              <a:cs typeface="Montserrat"/>
              <a:sym typeface="Montserrat"/>
            </a:endParaRPr>
          </a:p>
        </p:txBody>
      </p:sp>
      <p:sp>
        <p:nvSpPr>
          <p:cNvPr id="20" name="TextBox 20"/>
          <p:cNvSpPr txBox="1"/>
          <p:nvPr/>
        </p:nvSpPr>
        <p:spPr>
          <a:xfrm>
            <a:off x="7544774" y="6493426"/>
            <a:ext cx="5934908" cy="580390"/>
          </a:xfrm>
          <a:prstGeom prst="rect">
            <a:avLst/>
          </a:prstGeom>
        </p:spPr>
        <p:txBody>
          <a:bodyPr lIns="0" tIns="0" rIns="0" bIns="0" rtlCol="0" anchor="t">
            <a:spAutoFit/>
          </a:bodyPr>
          <a:lstStyle/>
          <a:p>
            <a:pPr algn="r">
              <a:lnSpc>
                <a:spcPts val="4759"/>
              </a:lnSpc>
            </a:pPr>
            <a:r>
              <a:rPr lang="en-US" sz="3399">
                <a:solidFill>
                  <a:srgbClr val="233DFF"/>
                </a:solidFill>
                <a:latin typeface="Montserrat Bold"/>
                <a:ea typeface="Montserrat Bold"/>
                <a:cs typeface="Montserrat Bold"/>
                <a:sym typeface="Montserrat Bold"/>
              </a:rPr>
              <a:t>ALBERT</a:t>
            </a:r>
          </a:p>
        </p:txBody>
      </p:sp>
      <p:sp>
        <p:nvSpPr>
          <p:cNvPr id="21" name="TextBox 21"/>
          <p:cNvSpPr txBox="1"/>
          <p:nvPr/>
        </p:nvSpPr>
        <p:spPr>
          <a:xfrm rot="-60000">
            <a:off x="5634569" y="7753528"/>
            <a:ext cx="8115300" cy="1699948"/>
          </a:xfrm>
          <a:prstGeom prst="rect">
            <a:avLst/>
          </a:prstGeom>
        </p:spPr>
        <p:txBody>
          <a:bodyPr lIns="0" tIns="0" rIns="0" bIns="0" rtlCol="0" anchor="t">
            <a:spAutoFit/>
          </a:bodyPr>
          <a:lstStyle/>
          <a:p>
            <a:pPr marL="528507" lvl="1" indent="-264254" algn="l">
              <a:lnSpc>
                <a:spcPts val="3427"/>
              </a:lnSpc>
              <a:buFont typeface="Arial"/>
              <a:buChar char="•"/>
            </a:pPr>
            <a:r>
              <a:rPr lang="en-US" sz="2447">
                <a:solidFill>
                  <a:srgbClr val="050A30"/>
                </a:solidFill>
                <a:latin typeface="Montserrat"/>
                <a:ea typeface="Montserrat"/>
                <a:cs typeface="Montserrat"/>
                <a:sym typeface="Montserrat"/>
              </a:rPr>
              <a:t>Memory efficient and faster than BERT.</a:t>
            </a:r>
          </a:p>
          <a:p>
            <a:pPr marL="528507" lvl="1" indent="-264254" algn="l">
              <a:lnSpc>
                <a:spcPts val="3427"/>
              </a:lnSpc>
              <a:buFont typeface="Arial"/>
              <a:buChar char="•"/>
            </a:pPr>
            <a:r>
              <a:rPr lang="en-US" sz="2447">
                <a:solidFill>
                  <a:srgbClr val="050A30"/>
                </a:solidFill>
                <a:latin typeface="Montserrat"/>
                <a:ea typeface="Montserrat"/>
                <a:cs typeface="Montserrat"/>
                <a:sym typeface="Montserrat"/>
              </a:rPr>
              <a:t>Sentiment Analysis, question answering, and text classification.</a:t>
            </a:r>
          </a:p>
          <a:p>
            <a:pPr marL="528507" lvl="1" indent="-264254" algn="l">
              <a:lnSpc>
                <a:spcPts val="3427"/>
              </a:lnSpc>
              <a:buFont typeface="Arial"/>
              <a:buChar char="•"/>
            </a:pPr>
            <a:r>
              <a:rPr lang="en-US" sz="2447">
                <a:solidFill>
                  <a:srgbClr val="050A30"/>
                </a:solidFill>
                <a:latin typeface="Montserrat"/>
                <a:ea typeface="Montserrat"/>
                <a:cs typeface="Montserrat"/>
                <a:sym typeface="Montserrat"/>
              </a:rPr>
              <a:t>Beneficial while working with large datasets.</a:t>
            </a:r>
          </a:p>
        </p:txBody>
      </p:sp>
      <p:sp>
        <p:nvSpPr>
          <p:cNvPr id="22" name="TextBox 22"/>
          <p:cNvSpPr txBox="1"/>
          <p:nvPr/>
        </p:nvSpPr>
        <p:spPr>
          <a:xfrm>
            <a:off x="5389940" y="2774426"/>
            <a:ext cx="4620086" cy="2557198"/>
          </a:xfrm>
          <a:prstGeom prst="rect">
            <a:avLst/>
          </a:prstGeom>
        </p:spPr>
        <p:txBody>
          <a:bodyPr lIns="0" tIns="0" rIns="0" bIns="0" rtlCol="0" anchor="t">
            <a:spAutoFit/>
          </a:bodyPr>
          <a:lstStyle/>
          <a:p>
            <a:pPr algn="just">
              <a:lnSpc>
                <a:spcPts val="3427"/>
              </a:lnSpc>
            </a:pPr>
            <a:r>
              <a:rPr lang="en-US" sz="2447" u="sng">
                <a:solidFill>
                  <a:srgbClr val="050A30"/>
                </a:solidFill>
                <a:latin typeface="Montserrat Bold"/>
                <a:ea typeface="Montserrat Bold"/>
                <a:cs typeface="Montserrat Bold"/>
                <a:sym typeface="Montserrat Bold"/>
              </a:rPr>
              <a:t>EFFICIENCY</a:t>
            </a:r>
          </a:p>
          <a:p>
            <a:pPr algn="just">
              <a:lnSpc>
                <a:spcPts val="3427"/>
              </a:lnSpc>
            </a:pPr>
            <a:r>
              <a:rPr lang="en-US" sz="2447" u="sng">
                <a:solidFill>
                  <a:srgbClr val="050A30"/>
                </a:solidFill>
                <a:latin typeface="Montserrat Bold"/>
                <a:ea typeface="Montserrat Bold"/>
                <a:cs typeface="Montserrat Bold"/>
                <a:sym typeface="Montserrat Bold"/>
              </a:rPr>
              <a:t>PERFORMANCE</a:t>
            </a:r>
          </a:p>
          <a:p>
            <a:pPr algn="just">
              <a:lnSpc>
                <a:spcPts val="3427"/>
              </a:lnSpc>
            </a:pPr>
            <a:r>
              <a:rPr lang="en-US" sz="2447">
                <a:solidFill>
                  <a:srgbClr val="050A30"/>
                </a:solidFill>
                <a:latin typeface="Montserrat Bold"/>
                <a:ea typeface="Montserrat Bold"/>
                <a:cs typeface="Montserrat Bold"/>
                <a:sym typeface="Montserrat Bold"/>
              </a:rPr>
              <a:t>SCALIBILITY</a:t>
            </a:r>
          </a:p>
          <a:p>
            <a:pPr algn="just">
              <a:lnSpc>
                <a:spcPts val="3427"/>
              </a:lnSpc>
            </a:pPr>
            <a:r>
              <a:rPr lang="en-US" sz="2447">
                <a:solidFill>
                  <a:srgbClr val="050A30"/>
                </a:solidFill>
                <a:latin typeface="Montserrat Bold"/>
                <a:ea typeface="Montserrat Bold"/>
                <a:cs typeface="Montserrat Bold"/>
                <a:sym typeface="Montserrat Bold"/>
              </a:rPr>
              <a:t>TRANSFER LEARNING</a:t>
            </a:r>
          </a:p>
          <a:p>
            <a:pPr algn="just">
              <a:lnSpc>
                <a:spcPts val="3427"/>
              </a:lnSpc>
            </a:pPr>
            <a:r>
              <a:rPr lang="en-US" sz="2447">
                <a:solidFill>
                  <a:srgbClr val="050A30"/>
                </a:solidFill>
                <a:latin typeface="Montserrat Bold"/>
                <a:ea typeface="Montserrat Bold"/>
                <a:cs typeface="Montserrat Bold"/>
                <a:sym typeface="Montserrat Bold"/>
              </a:rPr>
              <a:t>ECOSYSTEM</a:t>
            </a:r>
          </a:p>
          <a:p>
            <a:pPr algn="just">
              <a:lnSpc>
                <a:spcPts val="3427"/>
              </a:lnSpc>
            </a:pPr>
            <a:endParaRPr lang="en-US" sz="2447">
              <a:solidFill>
                <a:srgbClr val="050A30"/>
              </a:solidFill>
              <a:latin typeface="Montserrat Bold"/>
              <a:ea typeface="Montserrat Bold"/>
              <a:cs typeface="Montserrat Bold"/>
              <a:sym typeface="Montserrat Bold"/>
            </a:endParaRPr>
          </a:p>
        </p:txBody>
      </p:sp>
      <p:sp>
        <p:nvSpPr>
          <p:cNvPr id="23" name="TextBox 23"/>
          <p:cNvSpPr txBox="1"/>
          <p:nvPr/>
        </p:nvSpPr>
        <p:spPr>
          <a:xfrm>
            <a:off x="8942297" y="7068736"/>
            <a:ext cx="5184461" cy="414073"/>
          </a:xfrm>
          <a:prstGeom prst="rect">
            <a:avLst/>
          </a:prstGeom>
        </p:spPr>
        <p:txBody>
          <a:bodyPr lIns="0" tIns="0" rIns="0" bIns="0" rtlCol="0" anchor="t">
            <a:spAutoFit/>
          </a:bodyPr>
          <a:lstStyle/>
          <a:p>
            <a:pPr algn="just">
              <a:lnSpc>
                <a:spcPts val="3427"/>
              </a:lnSpc>
            </a:pPr>
            <a:r>
              <a:rPr lang="en-US" sz="2447">
                <a:solidFill>
                  <a:srgbClr val="050A30"/>
                </a:solidFill>
                <a:latin typeface="Montserrat Bold"/>
                <a:ea typeface="Montserrat Bold"/>
                <a:cs typeface="Montserrat Bold"/>
                <a:sym typeface="Montserrat Bold"/>
              </a:rPr>
              <a:t>DESIGN AND CAPABILITIES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10440734" y="1028700"/>
            <a:ext cx="6794014" cy="5261262"/>
            <a:chOff x="0" y="0"/>
            <a:chExt cx="9058686" cy="7015016"/>
          </a:xfrm>
        </p:grpSpPr>
        <p:grpSp>
          <p:nvGrpSpPr>
            <p:cNvPr id="3" name="Group 3"/>
            <p:cNvGrpSpPr/>
            <p:nvPr/>
          </p:nvGrpSpPr>
          <p:grpSpPr>
            <a:xfrm>
              <a:off x="0" y="0"/>
              <a:ext cx="9058686" cy="7015016"/>
              <a:chOff x="0" y="0"/>
              <a:chExt cx="1127962" cy="873490"/>
            </a:xfrm>
          </p:grpSpPr>
          <p:sp>
            <p:nvSpPr>
              <p:cNvPr id="4" name="Freeform 4"/>
              <p:cNvSpPr/>
              <p:nvPr/>
            </p:nvSpPr>
            <p:spPr>
              <a:xfrm>
                <a:off x="0" y="0"/>
                <a:ext cx="1127962" cy="873490"/>
              </a:xfrm>
              <a:custGeom>
                <a:avLst/>
                <a:gdLst/>
                <a:ahLst/>
                <a:cxnLst/>
                <a:rect l="l" t="t" r="r" b="b"/>
                <a:pathLst>
                  <a:path w="1127962" h="873490">
                    <a:moveTo>
                      <a:pt x="563981" y="0"/>
                    </a:moveTo>
                    <a:cubicBezTo>
                      <a:pt x="252503" y="0"/>
                      <a:pt x="0" y="195537"/>
                      <a:pt x="0" y="436745"/>
                    </a:cubicBezTo>
                    <a:cubicBezTo>
                      <a:pt x="0" y="677953"/>
                      <a:pt x="252503" y="873490"/>
                      <a:pt x="563981" y="873490"/>
                    </a:cubicBezTo>
                    <a:cubicBezTo>
                      <a:pt x="875459" y="873490"/>
                      <a:pt x="1127962" y="677953"/>
                      <a:pt x="1127962" y="436745"/>
                    </a:cubicBezTo>
                    <a:cubicBezTo>
                      <a:pt x="1127962" y="195537"/>
                      <a:pt x="875459" y="0"/>
                      <a:pt x="563981" y="0"/>
                    </a:cubicBezTo>
                    <a:close/>
                  </a:path>
                </a:pathLst>
              </a:custGeom>
              <a:solidFill>
                <a:srgbClr val="050A30"/>
              </a:solidFill>
            </p:spPr>
            <p:txBody>
              <a:bodyPr/>
              <a:lstStyle/>
              <a:p>
                <a:endParaRPr lang="en-CA"/>
              </a:p>
            </p:txBody>
          </p:sp>
          <p:sp>
            <p:nvSpPr>
              <p:cNvPr id="5" name="TextBox 5"/>
              <p:cNvSpPr txBox="1"/>
              <p:nvPr/>
            </p:nvSpPr>
            <p:spPr>
              <a:xfrm>
                <a:off x="105746" y="43790"/>
                <a:ext cx="916469" cy="747811"/>
              </a:xfrm>
              <a:prstGeom prst="rect">
                <a:avLst/>
              </a:prstGeom>
            </p:spPr>
            <p:txBody>
              <a:bodyPr lIns="42839" tIns="42839" rIns="42839" bIns="42839" rtlCol="0" anchor="ctr"/>
              <a:lstStyle/>
              <a:p>
                <a:pPr algn="ctr">
                  <a:lnSpc>
                    <a:spcPts val="2660"/>
                  </a:lnSpc>
                </a:pPr>
                <a:endParaRPr/>
              </a:p>
            </p:txBody>
          </p:sp>
        </p:grpSp>
        <p:sp>
          <p:nvSpPr>
            <p:cNvPr id="6" name="AutoShape 6"/>
            <p:cNvSpPr/>
            <p:nvPr/>
          </p:nvSpPr>
          <p:spPr>
            <a:xfrm>
              <a:off x="3094038" y="1914837"/>
              <a:ext cx="2742693" cy="0"/>
            </a:xfrm>
            <a:prstGeom prst="line">
              <a:avLst/>
            </a:prstGeom>
            <a:ln w="77009" cap="rnd">
              <a:solidFill>
                <a:srgbClr val="F4F6FC"/>
              </a:solidFill>
              <a:prstDash val="solid"/>
              <a:headEnd type="none" w="sm" len="sm"/>
              <a:tailEnd type="none" w="sm" len="sm"/>
            </a:ln>
          </p:spPr>
          <p:txBody>
            <a:bodyPr/>
            <a:lstStyle/>
            <a:p>
              <a:endParaRPr lang="en-CA"/>
            </a:p>
          </p:txBody>
        </p:sp>
        <p:sp>
          <p:nvSpPr>
            <p:cNvPr id="7" name="TextBox 7"/>
            <p:cNvSpPr txBox="1"/>
            <p:nvPr/>
          </p:nvSpPr>
          <p:spPr>
            <a:xfrm>
              <a:off x="3094038" y="435511"/>
              <a:ext cx="2870610" cy="1377950"/>
            </a:xfrm>
            <a:prstGeom prst="rect">
              <a:avLst/>
            </a:prstGeom>
          </p:spPr>
          <p:txBody>
            <a:bodyPr lIns="0" tIns="0" rIns="0" bIns="0" rtlCol="0" anchor="t">
              <a:spAutoFit/>
            </a:bodyPr>
            <a:lstStyle/>
            <a:p>
              <a:pPr algn="ctr">
                <a:lnSpc>
                  <a:spcPts val="4200"/>
                </a:lnSpc>
              </a:pPr>
              <a:r>
                <a:rPr lang="en-US" sz="3000">
                  <a:solidFill>
                    <a:srgbClr val="F4F6FC"/>
                  </a:solidFill>
                  <a:latin typeface="Montserrat Bold"/>
                  <a:ea typeface="Montserrat Bold"/>
                  <a:cs typeface="Montserrat Bold"/>
                  <a:sym typeface="Montserrat Bold"/>
                </a:rPr>
                <a:t>Way to play I</a:t>
              </a:r>
            </a:p>
          </p:txBody>
        </p:sp>
      </p:grpSp>
      <p:grpSp>
        <p:nvGrpSpPr>
          <p:cNvPr id="8" name="Group 8"/>
          <p:cNvGrpSpPr/>
          <p:nvPr/>
        </p:nvGrpSpPr>
        <p:grpSpPr>
          <a:xfrm>
            <a:off x="10334029" y="5143500"/>
            <a:ext cx="6744911" cy="5230396"/>
            <a:chOff x="0" y="0"/>
            <a:chExt cx="8993214" cy="6973862"/>
          </a:xfrm>
        </p:grpSpPr>
        <p:grpSp>
          <p:nvGrpSpPr>
            <p:cNvPr id="9" name="Group 9"/>
            <p:cNvGrpSpPr/>
            <p:nvPr/>
          </p:nvGrpSpPr>
          <p:grpSpPr>
            <a:xfrm>
              <a:off x="0" y="0"/>
              <a:ext cx="8993214" cy="6973862"/>
              <a:chOff x="0" y="0"/>
              <a:chExt cx="1127962" cy="874687"/>
            </a:xfrm>
          </p:grpSpPr>
          <p:sp>
            <p:nvSpPr>
              <p:cNvPr id="10" name="Freeform 10"/>
              <p:cNvSpPr/>
              <p:nvPr/>
            </p:nvSpPr>
            <p:spPr>
              <a:xfrm>
                <a:off x="0" y="0"/>
                <a:ext cx="1127962" cy="874688"/>
              </a:xfrm>
              <a:custGeom>
                <a:avLst/>
                <a:gdLst/>
                <a:ahLst/>
                <a:cxnLst/>
                <a:rect l="l" t="t" r="r" b="b"/>
                <a:pathLst>
                  <a:path w="1127962" h="874688">
                    <a:moveTo>
                      <a:pt x="563981" y="0"/>
                    </a:moveTo>
                    <a:cubicBezTo>
                      <a:pt x="252503" y="0"/>
                      <a:pt x="0" y="195805"/>
                      <a:pt x="0" y="437344"/>
                    </a:cubicBezTo>
                    <a:cubicBezTo>
                      <a:pt x="0" y="678882"/>
                      <a:pt x="252503" y="874688"/>
                      <a:pt x="563981" y="874688"/>
                    </a:cubicBezTo>
                    <a:cubicBezTo>
                      <a:pt x="875459" y="874688"/>
                      <a:pt x="1127962" y="678882"/>
                      <a:pt x="1127962" y="437344"/>
                    </a:cubicBezTo>
                    <a:cubicBezTo>
                      <a:pt x="1127962" y="195805"/>
                      <a:pt x="875459" y="0"/>
                      <a:pt x="563981" y="0"/>
                    </a:cubicBezTo>
                    <a:close/>
                  </a:path>
                </a:pathLst>
              </a:custGeom>
              <a:solidFill>
                <a:srgbClr val="CAE8FF"/>
              </a:solidFill>
            </p:spPr>
            <p:txBody>
              <a:bodyPr/>
              <a:lstStyle/>
              <a:p>
                <a:endParaRPr lang="en-CA"/>
              </a:p>
            </p:txBody>
          </p:sp>
          <p:sp>
            <p:nvSpPr>
              <p:cNvPr id="11" name="TextBox 11"/>
              <p:cNvSpPr txBox="1"/>
              <p:nvPr/>
            </p:nvSpPr>
            <p:spPr>
              <a:xfrm>
                <a:off x="105746" y="43902"/>
                <a:ext cx="916469" cy="748784"/>
              </a:xfrm>
              <a:prstGeom prst="rect">
                <a:avLst/>
              </a:prstGeom>
            </p:spPr>
            <p:txBody>
              <a:bodyPr lIns="42530" tIns="42530" rIns="42530" bIns="42530" rtlCol="0" anchor="ctr"/>
              <a:lstStyle/>
              <a:p>
                <a:pPr algn="ctr">
                  <a:lnSpc>
                    <a:spcPts val="2659"/>
                  </a:lnSpc>
                </a:pPr>
                <a:endParaRPr/>
              </a:p>
            </p:txBody>
          </p:sp>
        </p:grpSp>
        <p:sp>
          <p:nvSpPr>
            <p:cNvPr id="12" name="AutoShape 12"/>
            <p:cNvSpPr/>
            <p:nvPr/>
          </p:nvSpPr>
          <p:spPr>
            <a:xfrm>
              <a:off x="3198668" y="1947141"/>
              <a:ext cx="2722871" cy="0"/>
            </a:xfrm>
            <a:prstGeom prst="line">
              <a:avLst/>
            </a:prstGeom>
            <a:ln w="77009" cap="rnd">
              <a:solidFill>
                <a:srgbClr val="050A30"/>
              </a:solidFill>
              <a:prstDash val="solid"/>
              <a:headEnd type="none" w="sm" len="sm"/>
              <a:tailEnd type="none" w="sm" len="sm"/>
            </a:ln>
          </p:spPr>
          <p:txBody>
            <a:bodyPr/>
            <a:lstStyle/>
            <a:p>
              <a:endParaRPr lang="en-CA"/>
            </a:p>
          </p:txBody>
        </p:sp>
        <p:sp>
          <p:nvSpPr>
            <p:cNvPr id="13" name="TextBox 13"/>
            <p:cNvSpPr txBox="1"/>
            <p:nvPr/>
          </p:nvSpPr>
          <p:spPr>
            <a:xfrm>
              <a:off x="3071676" y="431950"/>
              <a:ext cx="2849863" cy="1377950"/>
            </a:xfrm>
            <a:prstGeom prst="rect">
              <a:avLst/>
            </a:prstGeom>
          </p:spPr>
          <p:txBody>
            <a:bodyPr lIns="0" tIns="0" rIns="0" bIns="0" rtlCol="0" anchor="t">
              <a:spAutoFit/>
            </a:bodyPr>
            <a:lstStyle/>
            <a:p>
              <a:pPr algn="ctr">
                <a:lnSpc>
                  <a:spcPts val="4200"/>
                </a:lnSpc>
              </a:pPr>
              <a:r>
                <a:rPr lang="en-US" sz="3000">
                  <a:solidFill>
                    <a:srgbClr val="050A30"/>
                  </a:solidFill>
                  <a:latin typeface="Montserrat Bold"/>
                  <a:ea typeface="Montserrat Bold"/>
                  <a:cs typeface="Montserrat Bold"/>
                  <a:sym typeface="Montserrat Bold"/>
                </a:rPr>
                <a:t>Way to play II</a:t>
              </a:r>
            </a:p>
          </p:txBody>
        </p:sp>
      </p:grpSp>
      <p:grpSp>
        <p:nvGrpSpPr>
          <p:cNvPr id="14" name="Group 14"/>
          <p:cNvGrpSpPr/>
          <p:nvPr/>
        </p:nvGrpSpPr>
        <p:grpSpPr>
          <a:xfrm>
            <a:off x="10093676" y="5143500"/>
            <a:ext cx="751905" cy="751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8FF"/>
            </a:solidFill>
          </p:spPr>
          <p:txBody>
            <a:bodyPr/>
            <a:lstStyle/>
            <a:p>
              <a:endParaRPr lang="en-CA"/>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507395" y="1028700"/>
            <a:ext cx="751905" cy="7519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0870132" y="83355"/>
            <a:ext cx="1190819" cy="1321297"/>
          </a:xfrm>
          <a:custGeom>
            <a:avLst/>
            <a:gdLst/>
            <a:ahLst/>
            <a:cxnLst/>
            <a:rect l="l" t="t" r="r" b="b"/>
            <a:pathLst>
              <a:path w="1190819" h="1321297">
                <a:moveTo>
                  <a:pt x="0" y="0"/>
                </a:moveTo>
                <a:lnTo>
                  <a:pt x="1190819" y="0"/>
                </a:lnTo>
                <a:lnTo>
                  <a:pt x="1190819" y="1321297"/>
                </a:lnTo>
                <a:lnTo>
                  <a:pt x="0" y="13212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21" name="Freeform 21"/>
          <p:cNvSpPr/>
          <p:nvPr/>
        </p:nvSpPr>
        <p:spPr>
          <a:xfrm>
            <a:off x="725110" y="6828855"/>
            <a:ext cx="1168606" cy="1681448"/>
          </a:xfrm>
          <a:custGeom>
            <a:avLst/>
            <a:gdLst/>
            <a:ahLst/>
            <a:cxnLst/>
            <a:rect l="l" t="t" r="r" b="b"/>
            <a:pathLst>
              <a:path w="1168606" h="1681448">
                <a:moveTo>
                  <a:pt x="0" y="0"/>
                </a:moveTo>
                <a:lnTo>
                  <a:pt x="1168606" y="0"/>
                </a:lnTo>
                <a:lnTo>
                  <a:pt x="1168606" y="1681447"/>
                </a:lnTo>
                <a:lnTo>
                  <a:pt x="0" y="16814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2" name="TextBox 22"/>
          <p:cNvSpPr txBox="1"/>
          <p:nvPr/>
        </p:nvSpPr>
        <p:spPr>
          <a:xfrm>
            <a:off x="471333" y="679728"/>
            <a:ext cx="10398799" cy="1100877"/>
          </a:xfrm>
          <a:prstGeom prst="rect">
            <a:avLst/>
          </a:prstGeom>
        </p:spPr>
        <p:txBody>
          <a:bodyPr lIns="0" tIns="0" rIns="0" bIns="0" rtlCol="0" anchor="t">
            <a:spAutoFit/>
          </a:bodyPr>
          <a:lstStyle/>
          <a:p>
            <a:pPr algn="ctr">
              <a:lnSpc>
                <a:spcPts val="8638"/>
              </a:lnSpc>
            </a:pPr>
            <a:r>
              <a:rPr lang="en-US" sz="7320">
                <a:solidFill>
                  <a:srgbClr val="050A30"/>
                </a:solidFill>
                <a:latin typeface="Montserrat Ultra-Bold"/>
                <a:ea typeface="Montserrat Ultra-Bold"/>
                <a:cs typeface="Montserrat Ultra-Bold"/>
                <a:sym typeface="Montserrat Ultra-Bold"/>
              </a:rPr>
              <a:t>BUSINESS PROBLEM</a:t>
            </a:r>
          </a:p>
        </p:txBody>
      </p:sp>
      <p:sp>
        <p:nvSpPr>
          <p:cNvPr id="23" name="TextBox 23"/>
          <p:cNvSpPr txBox="1"/>
          <p:nvPr/>
        </p:nvSpPr>
        <p:spPr>
          <a:xfrm>
            <a:off x="725110" y="4597103"/>
            <a:ext cx="8722480" cy="1298301"/>
          </a:xfrm>
          <a:prstGeom prst="rect">
            <a:avLst/>
          </a:prstGeom>
        </p:spPr>
        <p:txBody>
          <a:bodyPr lIns="0" tIns="0" rIns="0" bIns="0" rtlCol="0" anchor="t">
            <a:spAutoFit/>
          </a:bodyPr>
          <a:lstStyle/>
          <a:p>
            <a:pPr algn="l">
              <a:lnSpc>
                <a:spcPts val="3515"/>
              </a:lnSpc>
            </a:pPr>
            <a:r>
              <a:rPr lang="en-US" sz="2510">
                <a:solidFill>
                  <a:srgbClr val="050A30"/>
                </a:solidFill>
                <a:latin typeface="Montserrat"/>
                <a:ea typeface="Montserrat"/>
                <a:cs typeface="Montserrat"/>
                <a:sym typeface="Montserrat"/>
              </a:rPr>
              <a:t>Everything is customizable, and customers know. technology = speed. Customer expectations is growing</a:t>
            </a:r>
          </a:p>
        </p:txBody>
      </p:sp>
      <p:sp>
        <p:nvSpPr>
          <p:cNvPr id="24" name="TextBox 24"/>
          <p:cNvSpPr txBox="1"/>
          <p:nvPr/>
        </p:nvSpPr>
        <p:spPr>
          <a:xfrm>
            <a:off x="11185211" y="2821903"/>
            <a:ext cx="5669242" cy="1217656"/>
          </a:xfrm>
          <a:prstGeom prst="rect">
            <a:avLst/>
          </a:prstGeom>
        </p:spPr>
        <p:txBody>
          <a:bodyPr lIns="0" tIns="0" rIns="0" bIns="0" rtlCol="0" anchor="t">
            <a:spAutoFit/>
          </a:bodyPr>
          <a:lstStyle/>
          <a:p>
            <a:pPr marL="498897" lvl="1" indent="-249449" algn="l">
              <a:lnSpc>
                <a:spcPts val="3235"/>
              </a:lnSpc>
              <a:buFont typeface="Arial"/>
              <a:buChar char="•"/>
            </a:pPr>
            <a:r>
              <a:rPr lang="en-US" sz="2310">
                <a:solidFill>
                  <a:srgbClr val="F4F6FC"/>
                </a:solidFill>
                <a:latin typeface="Montserrat"/>
                <a:ea typeface="Montserrat"/>
                <a:cs typeface="Montserrat"/>
                <a:sym typeface="Montserrat"/>
              </a:rPr>
              <a:t>Data integration features simplicity and user friendly.</a:t>
            </a:r>
          </a:p>
          <a:p>
            <a:pPr marL="498897" lvl="1" indent="-249449" algn="l">
              <a:lnSpc>
                <a:spcPts val="3235"/>
              </a:lnSpc>
              <a:buFont typeface="Arial"/>
              <a:buChar char="•"/>
            </a:pPr>
            <a:r>
              <a:rPr lang="en-US" sz="2310">
                <a:solidFill>
                  <a:srgbClr val="F4F6FC"/>
                </a:solidFill>
                <a:latin typeface="Montserrat"/>
                <a:ea typeface="Montserrat"/>
                <a:cs typeface="Montserrat"/>
                <a:sym typeface="Montserrat"/>
              </a:rPr>
              <a:t> Pay-as-you go pricing.</a:t>
            </a:r>
          </a:p>
        </p:txBody>
      </p:sp>
      <p:sp>
        <p:nvSpPr>
          <p:cNvPr id="25" name="TextBox 25"/>
          <p:cNvSpPr txBox="1"/>
          <p:nvPr/>
        </p:nvSpPr>
        <p:spPr>
          <a:xfrm>
            <a:off x="11715116" y="6781230"/>
            <a:ext cx="4609432" cy="3027406"/>
          </a:xfrm>
          <a:prstGeom prst="rect">
            <a:avLst/>
          </a:prstGeom>
        </p:spPr>
        <p:txBody>
          <a:bodyPr lIns="0" tIns="0" rIns="0" bIns="0" rtlCol="0" anchor="t">
            <a:spAutoFit/>
          </a:bodyPr>
          <a:lstStyle/>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Competitive prices</a:t>
            </a:r>
          </a:p>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Product variety</a:t>
            </a:r>
          </a:p>
          <a:p>
            <a:pPr marL="498897" lvl="1" indent="-249449" algn="l">
              <a:lnSpc>
                <a:spcPts val="3235"/>
              </a:lnSpc>
              <a:buFont typeface="Arial"/>
              <a:buChar char="•"/>
            </a:pPr>
            <a:r>
              <a:rPr lang="en-US" sz="2310">
                <a:solidFill>
                  <a:srgbClr val="050A30"/>
                </a:solidFill>
                <a:latin typeface="Montserrat"/>
                <a:ea typeface="Montserrat"/>
                <a:cs typeface="Montserrat"/>
                <a:sym typeface="Montserrat"/>
              </a:rPr>
              <a:t>Product expertise</a:t>
            </a:r>
          </a:p>
          <a:p>
            <a:pPr marL="498897" lvl="1" indent="-249449" algn="l">
              <a:lnSpc>
                <a:spcPts val="3974"/>
              </a:lnSpc>
              <a:buFont typeface="Arial"/>
              <a:buChar char="•"/>
            </a:pPr>
            <a:r>
              <a:rPr lang="en-US" sz="2310">
                <a:solidFill>
                  <a:srgbClr val="050A30"/>
                </a:solidFill>
                <a:latin typeface="Montserrat"/>
                <a:ea typeface="Montserrat"/>
                <a:cs typeface="Montserrat"/>
                <a:sym typeface="Montserrat"/>
              </a:rPr>
              <a:t>Digital offering</a:t>
            </a:r>
          </a:p>
          <a:p>
            <a:pPr algn="l">
              <a:lnSpc>
                <a:spcPts val="3974"/>
              </a:lnSpc>
            </a:pPr>
            <a:endParaRPr lang="en-US" sz="2310">
              <a:solidFill>
                <a:srgbClr val="050A30"/>
              </a:solidFill>
              <a:latin typeface="Montserrat"/>
              <a:ea typeface="Montserrat"/>
              <a:cs typeface="Montserrat"/>
              <a:sym typeface="Montserrat"/>
            </a:endParaRPr>
          </a:p>
          <a:p>
            <a:pPr algn="l">
              <a:lnSpc>
                <a:spcPts val="3235"/>
              </a:lnSpc>
            </a:pPr>
            <a:r>
              <a:rPr lang="en-US" sz="2310">
                <a:solidFill>
                  <a:srgbClr val="050A30"/>
                </a:solidFill>
                <a:latin typeface="Montserrat"/>
                <a:ea typeface="Montserrat"/>
                <a:cs typeface="Montserrat"/>
                <a:sym typeface="Montserrat"/>
              </a:rPr>
              <a:t>Source: PwC 2021 survey of 6,000 insurance customers.</a:t>
            </a:r>
          </a:p>
        </p:txBody>
      </p:sp>
      <p:sp>
        <p:nvSpPr>
          <p:cNvPr id="26" name="TextBox 26"/>
          <p:cNvSpPr txBox="1"/>
          <p:nvPr/>
        </p:nvSpPr>
        <p:spPr>
          <a:xfrm>
            <a:off x="725110" y="2664396"/>
            <a:ext cx="8722480" cy="1298301"/>
          </a:xfrm>
          <a:prstGeom prst="rect">
            <a:avLst/>
          </a:prstGeom>
        </p:spPr>
        <p:txBody>
          <a:bodyPr lIns="0" tIns="0" rIns="0" bIns="0" rtlCol="0" anchor="t">
            <a:spAutoFit/>
          </a:bodyPr>
          <a:lstStyle/>
          <a:p>
            <a:pPr algn="l">
              <a:lnSpc>
                <a:spcPts val="3515"/>
              </a:lnSpc>
            </a:pPr>
            <a:r>
              <a:rPr lang="en-US" sz="2510">
                <a:solidFill>
                  <a:srgbClr val="050A30"/>
                </a:solidFill>
                <a:latin typeface="Montserrat"/>
                <a:ea typeface="Montserrat"/>
                <a:cs typeface="Montserrat"/>
                <a:sym typeface="Montserrat"/>
              </a:rPr>
              <a:t>Health Insurance: companies provide coverage that pays for medical and surgical expenses incurred by insured. </a:t>
            </a:r>
          </a:p>
        </p:txBody>
      </p:sp>
      <p:sp>
        <p:nvSpPr>
          <p:cNvPr id="27" name="TextBox 27"/>
          <p:cNvSpPr txBox="1"/>
          <p:nvPr/>
        </p:nvSpPr>
        <p:spPr>
          <a:xfrm>
            <a:off x="2000421" y="7028880"/>
            <a:ext cx="8333609" cy="1298301"/>
          </a:xfrm>
          <a:prstGeom prst="rect">
            <a:avLst/>
          </a:prstGeom>
        </p:spPr>
        <p:txBody>
          <a:bodyPr lIns="0" tIns="0" rIns="0" bIns="0" rtlCol="0" anchor="t">
            <a:spAutoFit/>
          </a:bodyPr>
          <a:lstStyle/>
          <a:p>
            <a:pPr algn="l">
              <a:lnSpc>
                <a:spcPts val="3515"/>
              </a:lnSpc>
            </a:pPr>
            <a:r>
              <a:rPr lang="en-US" sz="2510">
                <a:solidFill>
                  <a:srgbClr val="050A30"/>
                </a:solidFill>
                <a:latin typeface="Montserrat"/>
                <a:ea typeface="Montserrat"/>
                <a:cs typeface="Montserrat"/>
                <a:sym typeface="Montserrat"/>
              </a:rPr>
              <a:t>Align all sells with our economical strategy</a:t>
            </a:r>
          </a:p>
          <a:p>
            <a:pPr algn="l">
              <a:lnSpc>
                <a:spcPts val="3515"/>
              </a:lnSpc>
            </a:pPr>
            <a:r>
              <a:rPr lang="en-US" sz="2510">
                <a:solidFill>
                  <a:srgbClr val="050A30"/>
                </a:solidFill>
                <a:latin typeface="Montserrat"/>
                <a:ea typeface="Montserrat"/>
                <a:cs typeface="Montserrat"/>
                <a:sym typeface="Montserrat"/>
              </a:rPr>
              <a:t>Be creative with our solutions</a:t>
            </a:r>
          </a:p>
          <a:p>
            <a:pPr algn="l">
              <a:lnSpc>
                <a:spcPts val="3515"/>
              </a:lnSpc>
            </a:pPr>
            <a:r>
              <a:rPr lang="en-US" sz="2510">
                <a:solidFill>
                  <a:srgbClr val="050A30"/>
                </a:solidFill>
                <a:latin typeface="Montserrat"/>
                <a:ea typeface="Montserrat"/>
                <a:cs typeface="Montserrat"/>
                <a:sym typeface="Montserrat"/>
              </a:rPr>
              <a:t>Assure compliance with regulatory organizations.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5684" y="3305254"/>
            <a:ext cx="6673182" cy="5327713"/>
            <a:chOff x="0" y="0"/>
            <a:chExt cx="2124226" cy="1695933"/>
          </a:xfrm>
        </p:grpSpPr>
        <p:sp>
          <p:nvSpPr>
            <p:cNvPr id="3" name="Freeform 3"/>
            <p:cNvSpPr/>
            <p:nvPr/>
          </p:nvSpPr>
          <p:spPr>
            <a:xfrm>
              <a:off x="0" y="0"/>
              <a:ext cx="2124226" cy="1695933"/>
            </a:xfrm>
            <a:custGeom>
              <a:avLst/>
              <a:gdLst/>
              <a:ahLst/>
              <a:cxnLst/>
              <a:rect l="l" t="t" r="r" b="b"/>
              <a:pathLst>
                <a:path w="2124226" h="1695933">
                  <a:moveTo>
                    <a:pt x="58008" y="0"/>
                  </a:moveTo>
                  <a:lnTo>
                    <a:pt x="2066218" y="0"/>
                  </a:lnTo>
                  <a:cubicBezTo>
                    <a:pt x="2081603" y="0"/>
                    <a:pt x="2096358" y="6112"/>
                    <a:pt x="2107236" y="16990"/>
                  </a:cubicBezTo>
                  <a:cubicBezTo>
                    <a:pt x="2118115" y="27869"/>
                    <a:pt x="2124226" y="42623"/>
                    <a:pt x="2124226" y="58008"/>
                  </a:cubicBezTo>
                  <a:lnTo>
                    <a:pt x="2124226" y="1637925"/>
                  </a:lnTo>
                  <a:cubicBezTo>
                    <a:pt x="2124226" y="1653310"/>
                    <a:pt x="2118115" y="1668064"/>
                    <a:pt x="2107236" y="1678943"/>
                  </a:cubicBezTo>
                  <a:cubicBezTo>
                    <a:pt x="2096358" y="1689821"/>
                    <a:pt x="2081603" y="1695933"/>
                    <a:pt x="2066218" y="1695933"/>
                  </a:cubicBezTo>
                  <a:lnTo>
                    <a:pt x="58008" y="1695933"/>
                  </a:lnTo>
                  <a:cubicBezTo>
                    <a:pt x="42623" y="1695933"/>
                    <a:pt x="27869" y="1689821"/>
                    <a:pt x="16990" y="1678943"/>
                  </a:cubicBezTo>
                  <a:cubicBezTo>
                    <a:pt x="6112" y="1668064"/>
                    <a:pt x="0" y="1653310"/>
                    <a:pt x="0" y="1637925"/>
                  </a:cubicBezTo>
                  <a:lnTo>
                    <a:pt x="0" y="58008"/>
                  </a:lnTo>
                  <a:cubicBezTo>
                    <a:pt x="0" y="42623"/>
                    <a:pt x="6112" y="27869"/>
                    <a:pt x="16990" y="16990"/>
                  </a:cubicBezTo>
                  <a:cubicBezTo>
                    <a:pt x="27869" y="6112"/>
                    <a:pt x="42623" y="0"/>
                    <a:pt x="58008" y="0"/>
                  </a:cubicBezTo>
                  <a:close/>
                </a:path>
              </a:pathLst>
            </a:custGeom>
            <a:solidFill>
              <a:srgbClr val="5CB6F9"/>
            </a:solidFill>
          </p:spPr>
          <p:txBody>
            <a:bodyPr/>
            <a:lstStyle/>
            <a:p>
              <a:endParaRPr lang="en-CA"/>
            </a:p>
          </p:txBody>
        </p:sp>
        <p:sp>
          <p:nvSpPr>
            <p:cNvPr id="4" name="TextBox 4"/>
            <p:cNvSpPr txBox="1"/>
            <p:nvPr/>
          </p:nvSpPr>
          <p:spPr>
            <a:xfrm>
              <a:off x="0" y="-38100"/>
              <a:ext cx="2124226" cy="1734033"/>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tretch>
            <a:fillRect/>
          </a:stretch>
        </p:blipFill>
        <p:spPr>
          <a:xfrm>
            <a:off x="1110996" y="2903055"/>
            <a:ext cx="7365970" cy="6090609"/>
          </a:xfrm>
          <a:prstGeom prst="rect">
            <a:avLst/>
          </a:prstGeom>
        </p:spPr>
      </p:pic>
      <p:sp>
        <p:nvSpPr>
          <p:cNvPr id="6" name="Freeform 6"/>
          <p:cNvSpPr/>
          <p:nvPr/>
        </p:nvSpPr>
        <p:spPr>
          <a:xfrm>
            <a:off x="9336153" y="3305254"/>
            <a:ext cx="798611" cy="423264"/>
          </a:xfrm>
          <a:custGeom>
            <a:avLst/>
            <a:gdLst/>
            <a:ahLst/>
            <a:cxnLst/>
            <a:rect l="l" t="t" r="r" b="b"/>
            <a:pathLst>
              <a:path w="798611" h="423264">
                <a:moveTo>
                  <a:pt x="0" y="0"/>
                </a:moveTo>
                <a:lnTo>
                  <a:pt x="798611" y="0"/>
                </a:lnTo>
                <a:lnTo>
                  <a:pt x="798611" y="423264"/>
                </a:lnTo>
                <a:lnTo>
                  <a:pt x="0" y="423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7" name="TextBox 7"/>
          <p:cNvSpPr txBox="1"/>
          <p:nvPr/>
        </p:nvSpPr>
        <p:spPr>
          <a:xfrm>
            <a:off x="2999522" y="651025"/>
            <a:ext cx="12288956" cy="2503158"/>
          </a:xfrm>
          <a:prstGeom prst="rect">
            <a:avLst/>
          </a:prstGeom>
        </p:spPr>
        <p:txBody>
          <a:bodyPr lIns="0" tIns="0" rIns="0" bIns="0" rtlCol="0" anchor="t">
            <a:spAutoFit/>
          </a:bodyPr>
          <a:lstStyle/>
          <a:p>
            <a:pPr algn="ctr">
              <a:lnSpc>
                <a:spcPts val="10080"/>
              </a:lnSpc>
            </a:pPr>
            <a:r>
              <a:rPr lang="en-US" sz="7200" dirty="0">
                <a:solidFill>
                  <a:srgbClr val="050A30"/>
                </a:solidFill>
                <a:latin typeface="Montserrat Bold"/>
                <a:ea typeface="Montserrat Bold"/>
                <a:cs typeface="Montserrat Bold"/>
                <a:sym typeface="Montserrat Bold"/>
              </a:rPr>
              <a:t>Our project's financial viability</a:t>
            </a:r>
          </a:p>
        </p:txBody>
      </p:sp>
      <p:sp>
        <p:nvSpPr>
          <p:cNvPr id="8" name="TextBox 8"/>
          <p:cNvSpPr txBox="1"/>
          <p:nvPr/>
        </p:nvSpPr>
        <p:spPr>
          <a:xfrm>
            <a:off x="10315739" y="3123037"/>
            <a:ext cx="5886113" cy="711499"/>
          </a:xfrm>
          <a:prstGeom prst="rect">
            <a:avLst/>
          </a:prstGeom>
        </p:spPr>
        <p:txBody>
          <a:bodyPr lIns="0" tIns="0" rIns="0" bIns="0" rtlCol="0" anchor="t">
            <a:spAutoFit/>
          </a:bodyPr>
          <a:lstStyle/>
          <a:p>
            <a:pPr algn="l">
              <a:lnSpc>
                <a:spcPts val="5863"/>
              </a:lnSpc>
            </a:pPr>
            <a:r>
              <a:rPr lang="en-US" sz="4188">
                <a:solidFill>
                  <a:srgbClr val="050A30"/>
                </a:solidFill>
                <a:latin typeface="Montserrat Bold"/>
                <a:ea typeface="Montserrat Bold"/>
                <a:cs typeface="Montserrat Bold"/>
                <a:sym typeface="Montserrat Bold"/>
              </a:rPr>
              <a:t>Latest market data</a:t>
            </a:r>
          </a:p>
        </p:txBody>
      </p:sp>
      <p:grpSp>
        <p:nvGrpSpPr>
          <p:cNvPr id="9" name="Group 9"/>
          <p:cNvGrpSpPr/>
          <p:nvPr/>
        </p:nvGrpSpPr>
        <p:grpSpPr>
          <a:xfrm>
            <a:off x="-3024148" y="2217180"/>
            <a:ext cx="4299832" cy="42998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024148" y="4606634"/>
            <a:ext cx="4299832" cy="42998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txBody>
            <a:bodyPr/>
            <a:lstStyle/>
            <a:p>
              <a:endParaRPr lang="en-CA"/>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7085194" y="2217180"/>
            <a:ext cx="4299832" cy="42998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085194" y="4606634"/>
            <a:ext cx="4299832" cy="429983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txBody>
            <a:bodyPr/>
            <a:lstStyle/>
            <a:p>
              <a:endParaRPr lang="en-CA"/>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8396542" y="4319472"/>
            <a:ext cx="13254455" cy="2836255"/>
          </a:xfrm>
          <a:prstGeom prst="rect">
            <a:avLst/>
          </a:prstGeom>
        </p:spPr>
        <p:txBody>
          <a:bodyPr lIns="0" tIns="0" rIns="0" bIns="0" rtlCol="0" anchor="t">
            <a:spAutoFit/>
          </a:bodyPr>
          <a:lstStyle/>
          <a:p>
            <a:pPr algn="l">
              <a:lnSpc>
                <a:spcPts val="3795"/>
              </a:lnSpc>
            </a:pPr>
            <a:r>
              <a:rPr lang="en-US" sz="2711">
                <a:solidFill>
                  <a:srgbClr val="050A30"/>
                </a:solidFill>
                <a:latin typeface="Montserrat"/>
                <a:ea typeface="Montserrat"/>
                <a:cs typeface="Montserrat"/>
                <a:sym typeface="Montserrat"/>
              </a:rPr>
              <a:t>Key Metrics:</a:t>
            </a:r>
          </a:p>
          <a:p>
            <a:pPr marL="585394" lvl="1" indent="-292697" algn="l">
              <a:lnSpc>
                <a:spcPts val="3795"/>
              </a:lnSpc>
              <a:buAutoNum type="arabicPeriod"/>
            </a:pPr>
            <a:r>
              <a:rPr lang="en-US" sz="2711">
                <a:solidFill>
                  <a:srgbClr val="050A30"/>
                </a:solidFill>
                <a:latin typeface="Montserrat"/>
                <a:ea typeface="Montserrat"/>
                <a:cs typeface="Montserrat"/>
                <a:sym typeface="Montserrat"/>
              </a:rPr>
              <a:t>Revenue &amp; Profit Margins.</a:t>
            </a:r>
          </a:p>
          <a:p>
            <a:pPr marL="585394" lvl="1" indent="-292697" algn="l">
              <a:lnSpc>
                <a:spcPts val="3795"/>
              </a:lnSpc>
              <a:buAutoNum type="arabicPeriod"/>
            </a:pPr>
            <a:r>
              <a:rPr lang="en-US" sz="2711">
                <a:solidFill>
                  <a:srgbClr val="050A30"/>
                </a:solidFill>
                <a:latin typeface="Montserrat"/>
                <a:ea typeface="Montserrat"/>
                <a:cs typeface="Montserrat"/>
                <a:sym typeface="Montserrat"/>
              </a:rPr>
              <a:t>Expense Ratios.</a:t>
            </a:r>
          </a:p>
          <a:p>
            <a:pPr marL="585394" lvl="1" indent="-292697" algn="l">
              <a:lnSpc>
                <a:spcPts val="3795"/>
              </a:lnSpc>
              <a:buAutoNum type="arabicPeriod"/>
            </a:pPr>
            <a:r>
              <a:rPr lang="en-US" sz="2711">
                <a:solidFill>
                  <a:srgbClr val="050A30"/>
                </a:solidFill>
                <a:latin typeface="Montserrat"/>
                <a:ea typeface="Montserrat"/>
                <a:cs typeface="Montserrat"/>
                <a:sym typeface="Montserrat"/>
              </a:rPr>
              <a:t>Growth Indicators.</a:t>
            </a:r>
          </a:p>
          <a:p>
            <a:pPr marL="585394" lvl="1" indent="-292697" algn="l">
              <a:lnSpc>
                <a:spcPts val="3795"/>
              </a:lnSpc>
              <a:buAutoNum type="arabicPeriod"/>
            </a:pPr>
            <a:r>
              <a:rPr lang="en-US" sz="2711">
                <a:solidFill>
                  <a:srgbClr val="050A30"/>
                </a:solidFill>
                <a:latin typeface="Montserrat"/>
                <a:ea typeface="Montserrat"/>
                <a:cs typeface="Montserrat"/>
                <a:sym typeface="Montserrat"/>
              </a:rPr>
              <a:t>Solvency and Liquidity to meet obligations.</a:t>
            </a:r>
          </a:p>
          <a:p>
            <a:pPr algn="l">
              <a:lnSpc>
                <a:spcPts val="3795"/>
              </a:lnSpc>
            </a:pPr>
            <a:endParaRPr lang="en-US" sz="2711">
              <a:solidFill>
                <a:srgbClr val="050A3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7410" y="287119"/>
            <a:ext cx="3874569" cy="508501"/>
            <a:chOff x="0" y="0"/>
            <a:chExt cx="1740725" cy="228454"/>
          </a:xfrm>
        </p:grpSpPr>
        <p:sp>
          <p:nvSpPr>
            <p:cNvPr id="3" name="Freeform 3"/>
            <p:cNvSpPr/>
            <p:nvPr/>
          </p:nvSpPr>
          <p:spPr>
            <a:xfrm>
              <a:off x="0" y="0"/>
              <a:ext cx="1740725" cy="228454"/>
            </a:xfrm>
            <a:custGeom>
              <a:avLst/>
              <a:gdLst/>
              <a:ahLst/>
              <a:cxnLst/>
              <a:rect l="l" t="t" r="r" b="b"/>
              <a:pathLst>
                <a:path w="1740725" h="228454">
                  <a:moveTo>
                    <a:pt x="114227" y="0"/>
                  </a:moveTo>
                  <a:lnTo>
                    <a:pt x="1626498" y="0"/>
                  </a:lnTo>
                  <a:cubicBezTo>
                    <a:pt x="1656792" y="0"/>
                    <a:pt x="1685847" y="12035"/>
                    <a:pt x="1707268" y="33456"/>
                  </a:cubicBezTo>
                  <a:cubicBezTo>
                    <a:pt x="1728690" y="54878"/>
                    <a:pt x="1740725" y="83932"/>
                    <a:pt x="1740725" y="114227"/>
                  </a:cubicBezTo>
                  <a:lnTo>
                    <a:pt x="1740725" y="114227"/>
                  </a:lnTo>
                  <a:cubicBezTo>
                    <a:pt x="1740725" y="144522"/>
                    <a:pt x="1728690" y="173576"/>
                    <a:pt x="1707268" y="194998"/>
                  </a:cubicBezTo>
                  <a:cubicBezTo>
                    <a:pt x="1685847" y="216419"/>
                    <a:pt x="1656792" y="228454"/>
                    <a:pt x="1626498" y="228454"/>
                  </a:cubicBezTo>
                  <a:lnTo>
                    <a:pt x="114227" y="228454"/>
                  </a:lnTo>
                  <a:cubicBezTo>
                    <a:pt x="83932" y="228454"/>
                    <a:pt x="54878" y="216419"/>
                    <a:pt x="33456" y="194998"/>
                  </a:cubicBezTo>
                  <a:cubicBezTo>
                    <a:pt x="12035" y="173576"/>
                    <a:pt x="0" y="144522"/>
                    <a:pt x="0" y="114227"/>
                  </a:cubicBezTo>
                  <a:lnTo>
                    <a:pt x="0" y="114227"/>
                  </a:lnTo>
                  <a:cubicBezTo>
                    <a:pt x="0" y="83932"/>
                    <a:pt x="12035" y="54878"/>
                    <a:pt x="33456" y="33456"/>
                  </a:cubicBezTo>
                  <a:cubicBezTo>
                    <a:pt x="54878" y="12035"/>
                    <a:pt x="83932" y="0"/>
                    <a:pt x="114227" y="0"/>
                  </a:cubicBezTo>
                  <a:close/>
                </a:path>
              </a:pathLst>
            </a:custGeom>
            <a:solidFill>
              <a:srgbClr val="050A30"/>
            </a:solidFill>
          </p:spPr>
          <p:txBody>
            <a:bodyPr/>
            <a:lstStyle/>
            <a:p>
              <a:endParaRPr lang="en-CA"/>
            </a:p>
          </p:txBody>
        </p:sp>
        <p:sp>
          <p:nvSpPr>
            <p:cNvPr id="4" name="TextBox 4"/>
            <p:cNvSpPr txBox="1"/>
            <p:nvPr/>
          </p:nvSpPr>
          <p:spPr>
            <a:xfrm>
              <a:off x="0" y="-38100"/>
              <a:ext cx="1740725" cy="266554"/>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847391" y="7967677"/>
            <a:ext cx="4262938" cy="4262938"/>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2229D"/>
            </a:solidFill>
          </p:spPr>
          <p:txBody>
            <a:bodyPr/>
            <a:lstStyle/>
            <a:p>
              <a:endParaRPr lang="en-CA"/>
            </a:p>
          </p:txBody>
        </p:sp>
        <p:sp>
          <p:nvSpPr>
            <p:cNvPr id="7" name="Freeform 7"/>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712" r="-24712"/>
              </a:stretch>
            </a:blipFill>
          </p:spPr>
          <p:txBody>
            <a:bodyPr/>
            <a:lstStyle/>
            <a:p>
              <a:endParaRPr lang="en-CA"/>
            </a:p>
          </p:txBody>
        </p:sp>
      </p:grpSp>
      <p:grpSp>
        <p:nvGrpSpPr>
          <p:cNvPr id="8" name="Group 8"/>
          <p:cNvGrpSpPr/>
          <p:nvPr/>
        </p:nvGrpSpPr>
        <p:grpSpPr>
          <a:xfrm>
            <a:off x="0" y="0"/>
            <a:ext cx="16192500" cy="172508"/>
            <a:chOff x="0" y="0"/>
            <a:chExt cx="4264691" cy="45434"/>
          </a:xfrm>
        </p:grpSpPr>
        <p:sp>
          <p:nvSpPr>
            <p:cNvPr id="9" name="Freeform 9"/>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8B6FF"/>
            </a:solidFill>
          </p:spPr>
          <p:txBody>
            <a:bodyPr/>
            <a:lstStyle/>
            <a:p>
              <a:endParaRPr lang="en-CA"/>
            </a:p>
          </p:txBody>
        </p:sp>
        <p:sp>
          <p:nvSpPr>
            <p:cNvPr id="10" name="TextBox 10"/>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1" name="Group 11"/>
          <p:cNvGrpSpPr/>
          <p:nvPr/>
        </p:nvGrpSpPr>
        <p:grpSpPr>
          <a:xfrm>
            <a:off x="16192500" y="10137246"/>
            <a:ext cx="2283181" cy="167947"/>
            <a:chOff x="0" y="0"/>
            <a:chExt cx="601332" cy="44233"/>
          </a:xfrm>
        </p:grpSpPr>
        <p:sp>
          <p:nvSpPr>
            <p:cNvPr id="12" name="Freeform 12"/>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8B6FF"/>
            </a:solidFill>
          </p:spPr>
          <p:txBody>
            <a:bodyPr/>
            <a:lstStyle/>
            <a:p>
              <a:endParaRPr lang="en-CA"/>
            </a:p>
          </p:txBody>
        </p:sp>
        <p:sp>
          <p:nvSpPr>
            <p:cNvPr id="13" name="TextBox 13"/>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14" name="Group 14"/>
          <p:cNvGrpSpPr/>
          <p:nvPr/>
        </p:nvGrpSpPr>
        <p:grpSpPr>
          <a:xfrm>
            <a:off x="14470006" y="3369500"/>
            <a:ext cx="2754769" cy="3421973"/>
            <a:chOff x="0" y="0"/>
            <a:chExt cx="3673025" cy="4562630"/>
          </a:xfrm>
        </p:grpSpPr>
        <p:grpSp>
          <p:nvGrpSpPr>
            <p:cNvPr id="15" name="Group 15"/>
            <p:cNvGrpSpPr/>
            <p:nvPr/>
          </p:nvGrpSpPr>
          <p:grpSpPr>
            <a:xfrm rot="-5400000">
              <a:off x="261606" y="1151211"/>
              <a:ext cx="4562630" cy="2260208"/>
              <a:chOff x="0" y="0"/>
              <a:chExt cx="653128" cy="323543"/>
            </a:xfrm>
          </p:grpSpPr>
          <p:sp>
            <p:nvSpPr>
              <p:cNvPr id="16" name="Freeform 16"/>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txBody>
              <a:bodyPr/>
              <a:lstStyle/>
              <a:p>
                <a:endParaRPr lang="en-CA"/>
              </a:p>
            </p:txBody>
          </p:sp>
          <p:sp>
            <p:nvSpPr>
              <p:cNvPr id="17" name="TextBox 17"/>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18" name="Group 18"/>
            <p:cNvGrpSpPr/>
            <p:nvPr/>
          </p:nvGrpSpPr>
          <p:grpSpPr>
            <a:xfrm>
              <a:off x="0" y="101600"/>
              <a:ext cx="1526374" cy="4355580"/>
              <a:chOff x="0" y="0"/>
              <a:chExt cx="301506" cy="860362"/>
            </a:xfrm>
          </p:grpSpPr>
          <p:sp>
            <p:nvSpPr>
              <p:cNvPr id="19" name="Freeform 19"/>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050A30"/>
              </a:solidFill>
            </p:spPr>
            <p:txBody>
              <a:bodyPr/>
              <a:lstStyle/>
              <a:p>
                <a:endParaRPr lang="en-CA"/>
              </a:p>
            </p:txBody>
          </p:sp>
          <p:sp>
            <p:nvSpPr>
              <p:cNvPr id="20" name="TextBox 20"/>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grpSp>
        <p:nvGrpSpPr>
          <p:cNvPr id="21" name="Group 21"/>
          <p:cNvGrpSpPr/>
          <p:nvPr/>
        </p:nvGrpSpPr>
        <p:grpSpPr>
          <a:xfrm>
            <a:off x="12971485" y="3445700"/>
            <a:ext cx="2653673" cy="3280781"/>
            <a:chOff x="0" y="0"/>
            <a:chExt cx="698910" cy="864074"/>
          </a:xfrm>
        </p:grpSpPr>
        <p:sp>
          <p:nvSpPr>
            <p:cNvPr id="22" name="Freeform 22"/>
            <p:cNvSpPr/>
            <p:nvPr/>
          </p:nvSpPr>
          <p:spPr>
            <a:xfrm>
              <a:off x="0" y="0"/>
              <a:ext cx="698910" cy="864074"/>
            </a:xfrm>
            <a:custGeom>
              <a:avLst/>
              <a:gdLst/>
              <a:ahLst/>
              <a:cxnLst/>
              <a:rect l="l" t="t" r="r" b="b"/>
              <a:pathLst>
                <a:path w="698910" h="864074">
                  <a:moveTo>
                    <a:pt x="0" y="0"/>
                  </a:moveTo>
                  <a:lnTo>
                    <a:pt x="698910" y="0"/>
                  </a:lnTo>
                  <a:lnTo>
                    <a:pt x="698910" y="864074"/>
                  </a:lnTo>
                  <a:lnTo>
                    <a:pt x="0" y="864074"/>
                  </a:lnTo>
                  <a:close/>
                </a:path>
              </a:pathLst>
            </a:custGeom>
            <a:solidFill>
              <a:srgbClr val="FFFFFF"/>
            </a:solidFill>
          </p:spPr>
          <p:txBody>
            <a:bodyPr/>
            <a:lstStyle/>
            <a:p>
              <a:endParaRPr lang="en-CA"/>
            </a:p>
          </p:txBody>
        </p:sp>
        <p:sp>
          <p:nvSpPr>
            <p:cNvPr id="23" name="TextBox 23"/>
            <p:cNvSpPr txBox="1"/>
            <p:nvPr/>
          </p:nvSpPr>
          <p:spPr>
            <a:xfrm>
              <a:off x="0" y="-57150"/>
              <a:ext cx="698910" cy="921224"/>
            </a:xfrm>
            <a:prstGeom prst="rect">
              <a:avLst/>
            </a:prstGeom>
          </p:spPr>
          <p:txBody>
            <a:bodyPr lIns="50800" tIns="50800" rIns="50800" bIns="50800" rtlCol="0" anchor="ctr"/>
            <a:lstStyle/>
            <a:p>
              <a:pPr algn="ctr">
                <a:lnSpc>
                  <a:spcPts val="3299"/>
                </a:lnSpc>
              </a:pPr>
              <a:endParaRPr/>
            </a:p>
          </p:txBody>
        </p:sp>
      </p:grpSp>
      <p:sp>
        <p:nvSpPr>
          <p:cNvPr id="24" name="AutoShape 24"/>
          <p:cNvSpPr/>
          <p:nvPr/>
        </p:nvSpPr>
        <p:spPr>
          <a:xfrm>
            <a:off x="1075037" y="3407600"/>
            <a:ext cx="14614227" cy="0"/>
          </a:xfrm>
          <a:prstGeom prst="line">
            <a:avLst/>
          </a:prstGeom>
          <a:ln w="76200" cap="flat">
            <a:solidFill>
              <a:srgbClr val="12229D"/>
            </a:solidFill>
            <a:prstDash val="solid"/>
            <a:headEnd type="none" w="sm" len="sm"/>
            <a:tailEnd type="none" w="sm" len="sm"/>
          </a:ln>
        </p:spPr>
        <p:txBody>
          <a:bodyPr/>
          <a:lstStyle/>
          <a:p>
            <a:endParaRPr lang="en-CA"/>
          </a:p>
        </p:txBody>
      </p:sp>
      <p:grpSp>
        <p:nvGrpSpPr>
          <p:cNvPr id="25" name="Group 25"/>
          <p:cNvGrpSpPr/>
          <p:nvPr/>
        </p:nvGrpSpPr>
        <p:grpSpPr>
          <a:xfrm rot="5400000">
            <a:off x="221221" y="7578682"/>
            <a:ext cx="3421973" cy="1695156"/>
            <a:chOff x="0" y="0"/>
            <a:chExt cx="653128" cy="323543"/>
          </a:xfrm>
        </p:grpSpPr>
        <p:sp>
          <p:nvSpPr>
            <p:cNvPr id="26" name="Freeform 26"/>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txBody>
            <a:bodyPr/>
            <a:lstStyle/>
            <a:p>
              <a:endParaRPr lang="en-CA"/>
            </a:p>
          </p:txBody>
        </p:sp>
        <p:sp>
          <p:nvSpPr>
            <p:cNvPr id="27" name="TextBox 27"/>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28" name="Group 28"/>
          <p:cNvGrpSpPr/>
          <p:nvPr/>
        </p:nvGrpSpPr>
        <p:grpSpPr>
          <a:xfrm>
            <a:off x="2696210" y="6791473"/>
            <a:ext cx="1144780" cy="3266685"/>
            <a:chOff x="0" y="0"/>
            <a:chExt cx="301506" cy="860362"/>
          </a:xfrm>
        </p:grpSpPr>
        <p:sp>
          <p:nvSpPr>
            <p:cNvPr id="29" name="Freeform 29"/>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FFFFFF"/>
            </a:solidFill>
          </p:spPr>
          <p:txBody>
            <a:bodyPr/>
            <a:lstStyle/>
            <a:p>
              <a:endParaRPr lang="en-CA"/>
            </a:p>
          </p:txBody>
        </p:sp>
        <p:sp>
          <p:nvSpPr>
            <p:cNvPr id="30" name="TextBox 30"/>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sp>
        <p:nvSpPr>
          <p:cNvPr id="31" name="AutoShape 31"/>
          <p:cNvSpPr/>
          <p:nvPr/>
        </p:nvSpPr>
        <p:spPr>
          <a:xfrm>
            <a:off x="2767103" y="10099146"/>
            <a:ext cx="13080287" cy="0"/>
          </a:xfrm>
          <a:prstGeom prst="line">
            <a:avLst/>
          </a:prstGeom>
          <a:ln w="76200" cap="flat">
            <a:solidFill>
              <a:srgbClr val="12229D"/>
            </a:solidFill>
            <a:prstDash val="solid"/>
            <a:headEnd type="none" w="sm" len="sm"/>
            <a:tailEnd type="none" w="sm" len="sm"/>
          </a:ln>
        </p:spPr>
        <p:txBody>
          <a:bodyPr/>
          <a:lstStyle/>
          <a:p>
            <a:endParaRPr lang="en-CA"/>
          </a:p>
        </p:txBody>
      </p:sp>
      <p:sp>
        <p:nvSpPr>
          <p:cNvPr id="32" name="AutoShape 32"/>
          <p:cNvSpPr/>
          <p:nvPr/>
        </p:nvSpPr>
        <p:spPr>
          <a:xfrm>
            <a:off x="2766974" y="6753373"/>
            <a:ext cx="12922291" cy="0"/>
          </a:xfrm>
          <a:prstGeom prst="line">
            <a:avLst/>
          </a:prstGeom>
          <a:ln w="76200" cap="flat">
            <a:solidFill>
              <a:srgbClr val="12229D"/>
            </a:solidFill>
            <a:prstDash val="solid"/>
            <a:headEnd type="none" w="sm" len="sm"/>
            <a:tailEnd type="none" w="sm" len="sm"/>
          </a:ln>
        </p:spPr>
        <p:txBody>
          <a:bodyPr/>
          <a:lstStyle/>
          <a:p>
            <a:endParaRPr lang="en-CA"/>
          </a:p>
        </p:txBody>
      </p:sp>
      <p:sp>
        <p:nvSpPr>
          <p:cNvPr id="33" name="AutoShape 33"/>
          <p:cNvSpPr/>
          <p:nvPr/>
        </p:nvSpPr>
        <p:spPr>
          <a:xfrm>
            <a:off x="2686618" y="3407600"/>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4" name="AutoShape 34"/>
          <p:cNvSpPr/>
          <p:nvPr/>
        </p:nvSpPr>
        <p:spPr>
          <a:xfrm>
            <a:off x="6464590" y="3407600"/>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5" name="AutoShape 35"/>
          <p:cNvSpPr/>
          <p:nvPr/>
        </p:nvSpPr>
        <p:spPr>
          <a:xfrm>
            <a:off x="10271137" y="3407600"/>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6" name="AutoShape 36"/>
          <p:cNvSpPr/>
          <p:nvPr/>
        </p:nvSpPr>
        <p:spPr>
          <a:xfrm>
            <a:off x="14115784" y="3407600"/>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7" name="AutoShape 37"/>
          <p:cNvSpPr/>
          <p:nvPr/>
        </p:nvSpPr>
        <p:spPr>
          <a:xfrm>
            <a:off x="4850640" y="6753373"/>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8" name="AutoShape 38"/>
          <p:cNvSpPr/>
          <p:nvPr/>
        </p:nvSpPr>
        <p:spPr>
          <a:xfrm>
            <a:off x="9190337" y="6753373"/>
            <a:ext cx="0" cy="830763"/>
          </a:xfrm>
          <a:prstGeom prst="line">
            <a:avLst/>
          </a:prstGeom>
          <a:ln w="76200" cap="flat">
            <a:solidFill>
              <a:srgbClr val="12229D"/>
            </a:solidFill>
            <a:prstDash val="solid"/>
            <a:headEnd type="none" w="sm" len="sm"/>
            <a:tailEnd type="oval" w="lg" len="lg"/>
          </a:ln>
        </p:spPr>
        <p:txBody>
          <a:bodyPr/>
          <a:lstStyle/>
          <a:p>
            <a:endParaRPr lang="en-CA"/>
          </a:p>
        </p:txBody>
      </p:sp>
      <p:sp>
        <p:nvSpPr>
          <p:cNvPr id="39" name="AutoShape 39"/>
          <p:cNvSpPr/>
          <p:nvPr/>
        </p:nvSpPr>
        <p:spPr>
          <a:xfrm>
            <a:off x="13530034" y="6753373"/>
            <a:ext cx="0" cy="830763"/>
          </a:xfrm>
          <a:prstGeom prst="line">
            <a:avLst/>
          </a:prstGeom>
          <a:ln w="76200" cap="flat">
            <a:solidFill>
              <a:srgbClr val="12229D"/>
            </a:solidFill>
            <a:prstDash val="solid"/>
            <a:headEnd type="none" w="sm" len="sm"/>
            <a:tailEnd type="oval" w="lg" len="lg"/>
          </a:ln>
        </p:spPr>
        <p:txBody>
          <a:bodyPr/>
          <a:lstStyle/>
          <a:p>
            <a:endParaRPr lang="en-CA"/>
          </a:p>
        </p:txBody>
      </p:sp>
      <p:grpSp>
        <p:nvGrpSpPr>
          <p:cNvPr id="40" name="Group 40"/>
          <p:cNvGrpSpPr/>
          <p:nvPr/>
        </p:nvGrpSpPr>
        <p:grpSpPr>
          <a:xfrm>
            <a:off x="2367293" y="3906860"/>
            <a:ext cx="638651" cy="63865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42" name="TextBox 42"/>
            <p:cNvSpPr txBox="1"/>
            <p:nvPr/>
          </p:nvSpPr>
          <p:spPr>
            <a:xfrm>
              <a:off x="76200" y="19050"/>
              <a:ext cx="660400" cy="717550"/>
            </a:xfrm>
            <a:prstGeom prst="rect">
              <a:avLst/>
            </a:prstGeom>
          </p:spPr>
          <p:txBody>
            <a:bodyPr lIns="21933" tIns="21933" rIns="21933" bIns="21933" rtlCol="0" anchor="ctr"/>
            <a:lstStyle/>
            <a:p>
              <a:pPr algn="ctr">
                <a:lnSpc>
                  <a:spcPts val="3299"/>
                </a:lnSpc>
              </a:pPr>
              <a:endParaRPr/>
            </a:p>
          </p:txBody>
        </p:sp>
      </p:grpSp>
      <p:grpSp>
        <p:nvGrpSpPr>
          <p:cNvPr id="43" name="Group 43"/>
          <p:cNvGrpSpPr/>
          <p:nvPr/>
        </p:nvGrpSpPr>
        <p:grpSpPr>
          <a:xfrm>
            <a:off x="6154117" y="3906860"/>
            <a:ext cx="620946" cy="62094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45" name="TextBox 45"/>
            <p:cNvSpPr txBox="1"/>
            <p:nvPr/>
          </p:nvSpPr>
          <p:spPr>
            <a:xfrm>
              <a:off x="76200" y="19050"/>
              <a:ext cx="660400" cy="717550"/>
            </a:xfrm>
            <a:prstGeom prst="rect">
              <a:avLst/>
            </a:prstGeom>
          </p:spPr>
          <p:txBody>
            <a:bodyPr lIns="21325" tIns="21325" rIns="21325" bIns="21325" rtlCol="0" anchor="ctr"/>
            <a:lstStyle/>
            <a:p>
              <a:pPr algn="ctr">
                <a:lnSpc>
                  <a:spcPts val="3299"/>
                </a:lnSpc>
              </a:pPr>
              <a:endParaRPr/>
            </a:p>
          </p:txBody>
        </p:sp>
      </p:grpSp>
      <p:grpSp>
        <p:nvGrpSpPr>
          <p:cNvPr id="46" name="Group 46"/>
          <p:cNvGrpSpPr/>
          <p:nvPr/>
        </p:nvGrpSpPr>
        <p:grpSpPr>
          <a:xfrm>
            <a:off x="9960664" y="3906860"/>
            <a:ext cx="620946" cy="620946"/>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48" name="TextBox 48"/>
            <p:cNvSpPr txBox="1"/>
            <p:nvPr/>
          </p:nvSpPr>
          <p:spPr>
            <a:xfrm>
              <a:off x="76200" y="19050"/>
              <a:ext cx="660400" cy="717550"/>
            </a:xfrm>
            <a:prstGeom prst="rect">
              <a:avLst/>
            </a:prstGeom>
          </p:spPr>
          <p:txBody>
            <a:bodyPr lIns="21325" tIns="21325" rIns="21325" bIns="21325" rtlCol="0" anchor="ctr"/>
            <a:lstStyle/>
            <a:p>
              <a:pPr algn="ctr">
                <a:lnSpc>
                  <a:spcPts val="3299"/>
                </a:lnSpc>
              </a:pPr>
              <a:endParaRPr/>
            </a:p>
          </p:txBody>
        </p:sp>
      </p:grpSp>
      <p:sp>
        <p:nvSpPr>
          <p:cNvPr id="49" name="Freeform 49"/>
          <p:cNvSpPr/>
          <p:nvPr/>
        </p:nvSpPr>
        <p:spPr>
          <a:xfrm>
            <a:off x="10071408" y="4030998"/>
            <a:ext cx="399458" cy="399458"/>
          </a:xfrm>
          <a:custGeom>
            <a:avLst/>
            <a:gdLst/>
            <a:ahLst/>
            <a:cxnLst/>
            <a:rect l="l" t="t" r="r" b="b"/>
            <a:pathLst>
              <a:path w="399458" h="399458">
                <a:moveTo>
                  <a:pt x="0" y="0"/>
                </a:moveTo>
                <a:lnTo>
                  <a:pt x="399458" y="0"/>
                </a:lnTo>
                <a:lnTo>
                  <a:pt x="399458" y="399458"/>
                </a:lnTo>
                <a:lnTo>
                  <a:pt x="0" y="39945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grpSp>
        <p:nvGrpSpPr>
          <p:cNvPr id="50" name="Group 50"/>
          <p:cNvGrpSpPr/>
          <p:nvPr/>
        </p:nvGrpSpPr>
        <p:grpSpPr>
          <a:xfrm>
            <a:off x="13762960" y="3889154"/>
            <a:ext cx="638651" cy="638651"/>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52" name="TextBox 52"/>
            <p:cNvSpPr txBox="1"/>
            <p:nvPr/>
          </p:nvSpPr>
          <p:spPr>
            <a:xfrm>
              <a:off x="76200" y="19050"/>
              <a:ext cx="660400" cy="717550"/>
            </a:xfrm>
            <a:prstGeom prst="rect">
              <a:avLst/>
            </a:prstGeom>
          </p:spPr>
          <p:txBody>
            <a:bodyPr lIns="21933" tIns="21933" rIns="21933" bIns="21933" rtlCol="0" anchor="ctr"/>
            <a:lstStyle/>
            <a:p>
              <a:pPr algn="ctr">
                <a:lnSpc>
                  <a:spcPts val="3299"/>
                </a:lnSpc>
              </a:pPr>
              <a:endParaRPr/>
            </a:p>
          </p:txBody>
        </p:sp>
      </p:grpSp>
      <p:sp>
        <p:nvSpPr>
          <p:cNvPr id="53" name="Freeform 53"/>
          <p:cNvSpPr/>
          <p:nvPr/>
        </p:nvSpPr>
        <p:spPr>
          <a:xfrm>
            <a:off x="13840179" y="3966373"/>
            <a:ext cx="484214" cy="484214"/>
          </a:xfrm>
          <a:custGeom>
            <a:avLst/>
            <a:gdLst/>
            <a:ahLst/>
            <a:cxnLst/>
            <a:rect l="l" t="t" r="r" b="b"/>
            <a:pathLst>
              <a:path w="484214" h="484214">
                <a:moveTo>
                  <a:pt x="0" y="0"/>
                </a:moveTo>
                <a:lnTo>
                  <a:pt x="484213" y="0"/>
                </a:lnTo>
                <a:lnTo>
                  <a:pt x="484213" y="484214"/>
                </a:lnTo>
                <a:lnTo>
                  <a:pt x="0" y="48421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CA"/>
          </a:p>
        </p:txBody>
      </p:sp>
      <p:sp>
        <p:nvSpPr>
          <p:cNvPr id="54" name="Freeform 54"/>
          <p:cNvSpPr/>
          <p:nvPr/>
        </p:nvSpPr>
        <p:spPr>
          <a:xfrm>
            <a:off x="6237524" y="4016717"/>
            <a:ext cx="454132" cy="418936"/>
          </a:xfrm>
          <a:custGeom>
            <a:avLst/>
            <a:gdLst/>
            <a:ahLst/>
            <a:cxnLst/>
            <a:rect l="l" t="t" r="r" b="b"/>
            <a:pathLst>
              <a:path w="454132" h="418936">
                <a:moveTo>
                  <a:pt x="0" y="0"/>
                </a:moveTo>
                <a:lnTo>
                  <a:pt x="454132" y="0"/>
                </a:lnTo>
                <a:lnTo>
                  <a:pt x="454132" y="418937"/>
                </a:lnTo>
                <a:lnTo>
                  <a:pt x="0" y="4189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CA"/>
          </a:p>
        </p:txBody>
      </p:sp>
      <p:sp>
        <p:nvSpPr>
          <p:cNvPr id="55" name="Freeform 55"/>
          <p:cNvSpPr/>
          <p:nvPr/>
        </p:nvSpPr>
        <p:spPr>
          <a:xfrm>
            <a:off x="2440523" y="3992088"/>
            <a:ext cx="492190" cy="468196"/>
          </a:xfrm>
          <a:custGeom>
            <a:avLst/>
            <a:gdLst/>
            <a:ahLst/>
            <a:cxnLst/>
            <a:rect l="l" t="t" r="r" b="b"/>
            <a:pathLst>
              <a:path w="492190" h="468196">
                <a:moveTo>
                  <a:pt x="0" y="0"/>
                </a:moveTo>
                <a:lnTo>
                  <a:pt x="492190" y="0"/>
                </a:lnTo>
                <a:lnTo>
                  <a:pt x="492190" y="468195"/>
                </a:lnTo>
                <a:lnTo>
                  <a:pt x="0" y="468195"/>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CA"/>
          </a:p>
        </p:txBody>
      </p:sp>
      <p:grpSp>
        <p:nvGrpSpPr>
          <p:cNvPr id="56" name="Group 56"/>
          <p:cNvGrpSpPr/>
          <p:nvPr/>
        </p:nvGrpSpPr>
        <p:grpSpPr>
          <a:xfrm>
            <a:off x="4542536" y="7119430"/>
            <a:ext cx="620946" cy="620946"/>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58" name="TextBox 58"/>
            <p:cNvSpPr txBox="1"/>
            <p:nvPr/>
          </p:nvSpPr>
          <p:spPr>
            <a:xfrm>
              <a:off x="76200" y="19050"/>
              <a:ext cx="660400" cy="717550"/>
            </a:xfrm>
            <a:prstGeom prst="rect">
              <a:avLst/>
            </a:prstGeom>
          </p:spPr>
          <p:txBody>
            <a:bodyPr lIns="21325" tIns="21325" rIns="21325" bIns="21325" rtlCol="0" anchor="ctr"/>
            <a:lstStyle/>
            <a:p>
              <a:pPr algn="ctr">
                <a:lnSpc>
                  <a:spcPts val="3299"/>
                </a:lnSpc>
              </a:pPr>
              <a:endParaRPr/>
            </a:p>
          </p:txBody>
        </p:sp>
      </p:grpSp>
      <p:sp>
        <p:nvSpPr>
          <p:cNvPr id="59" name="Freeform 59"/>
          <p:cNvSpPr/>
          <p:nvPr/>
        </p:nvSpPr>
        <p:spPr>
          <a:xfrm>
            <a:off x="4616751" y="7183094"/>
            <a:ext cx="448729" cy="447607"/>
          </a:xfrm>
          <a:custGeom>
            <a:avLst/>
            <a:gdLst/>
            <a:ahLst/>
            <a:cxnLst/>
            <a:rect l="l" t="t" r="r" b="b"/>
            <a:pathLst>
              <a:path w="448729" h="447607">
                <a:moveTo>
                  <a:pt x="0" y="0"/>
                </a:moveTo>
                <a:lnTo>
                  <a:pt x="448729" y="0"/>
                </a:lnTo>
                <a:lnTo>
                  <a:pt x="448729" y="447607"/>
                </a:lnTo>
                <a:lnTo>
                  <a:pt x="0" y="44760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CA"/>
          </a:p>
        </p:txBody>
      </p:sp>
      <p:grpSp>
        <p:nvGrpSpPr>
          <p:cNvPr id="60" name="Group 60"/>
          <p:cNvGrpSpPr/>
          <p:nvPr/>
        </p:nvGrpSpPr>
        <p:grpSpPr>
          <a:xfrm>
            <a:off x="8888577" y="7160239"/>
            <a:ext cx="620946" cy="620946"/>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62" name="TextBox 62"/>
            <p:cNvSpPr txBox="1"/>
            <p:nvPr/>
          </p:nvSpPr>
          <p:spPr>
            <a:xfrm>
              <a:off x="76200" y="19050"/>
              <a:ext cx="660400" cy="717550"/>
            </a:xfrm>
            <a:prstGeom prst="rect">
              <a:avLst/>
            </a:prstGeom>
          </p:spPr>
          <p:txBody>
            <a:bodyPr lIns="21325" tIns="21325" rIns="21325" bIns="21325" rtlCol="0" anchor="ctr"/>
            <a:lstStyle/>
            <a:p>
              <a:pPr algn="ctr">
                <a:lnSpc>
                  <a:spcPts val="3299"/>
                </a:lnSpc>
              </a:pPr>
              <a:endParaRPr/>
            </a:p>
          </p:txBody>
        </p:sp>
      </p:grpSp>
      <p:sp>
        <p:nvSpPr>
          <p:cNvPr id="63" name="Freeform 63"/>
          <p:cNvSpPr/>
          <p:nvPr/>
        </p:nvSpPr>
        <p:spPr>
          <a:xfrm>
            <a:off x="8983827" y="7239036"/>
            <a:ext cx="432654" cy="463351"/>
          </a:xfrm>
          <a:custGeom>
            <a:avLst/>
            <a:gdLst/>
            <a:ahLst/>
            <a:cxnLst/>
            <a:rect l="l" t="t" r="r" b="b"/>
            <a:pathLst>
              <a:path w="432654" h="463351">
                <a:moveTo>
                  <a:pt x="0" y="0"/>
                </a:moveTo>
                <a:lnTo>
                  <a:pt x="432654" y="0"/>
                </a:lnTo>
                <a:lnTo>
                  <a:pt x="432654" y="463351"/>
                </a:lnTo>
                <a:lnTo>
                  <a:pt x="0" y="46335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CA"/>
          </a:p>
        </p:txBody>
      </p:sp>
      <p:sp>
        <p:nvSpPr>
          <p:cNvPr id="64" name="TextBox 64"/>
          <p:cNvSpPr txBox="1"/>
          <p:nvPr/>
        </p:nvSpPr>
        <p:spPr>
          <a:xfrm>
            <a:off x="627886" y="313706"/>
            <a:ext cx="2501048" cy="372745"/>
          </a:xfrm>
          <a:prstGeom prst="rect">
            <a:avLst/>
          </a:prstGeom>
        </p:spPr>
        <p:txBody>
          <a:bodyPr lIns="0" tIns="0" rIns="0" bIns="0" rtlCol="0" anchor="t">
            <a:spAutoFit/>
          </a:bodyPr>
          <a:lstStyle/>
          <a:p>
            <a:pPr algn="l">
              <a:lnSpc>
                <a:spcPts val="3079"/>
              </a:lnSpc>
            </a:pPr>
            <a:r>
              <a:rPr lang="en-US" sz="2199">
                <a:solidFill>
                  <a:srgbClr val="F4F6FC"/>
                </a:solidFill>
                <a:latin typeface="Montserrat Bold"/>
                <a:ea typeface="Montserrat Bold"/>
                <a:cs typeface="Montserrat Bold"/>
                <a:sym typeface="Montserrat Bold"/>
              </a:rPr>
              <a:t>NLP pipeline</a:t>
            </a:r>
          </a:p>
        </p:txBody>
      </p:sp>
      <p:grpSp>
        <p:nvGrpSpPr>
          <p:cNvPr id="65" name="Group 65"/>
          <p:cNvGrpSpPr/>
          <p:nvPr/>
        </p:nvGrpSpPr>
        <p:grpSpPr>
          <a:xfrm>
            <a:off x="1075037" y="4545511"/>
            <a:ext cx="3146962" cy="1378585"/>
            <a:chOff x="0" y="0"/>
            <a:chExt cx="4195949" cy="1838113"/>
          </a:xfrm>
        </p:grpSpPr>
        <p:sp>
          <p:nvSpPr>
            <p:cNvPr id="66" name="TextBox 66"/>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1</a:t>
              </a:r>
            </a:p>
          </p:txBody>
        </p:sp>
        <p:sp>
          <p:nvSpPr>
            <p:cNvPr id="67" name="TextBox 67"/>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050A30"/>
                  </a:solidFill>
                  <a:latin typeface="Aileron"/>
                  <a:ea typeface="Aileron"/>
                  <a:cs typeface="Aileron"/>
                  <a:sym typeface="Aileron"/>
                </a:rPr>
                <a:t>Data Acquisition and Cleaning</a:t>
              </a:r>
            </a:p>
          </p:txBody>
        </p:sp>
      </p:grpSp>
      <p:grpSp>
        <p:nvGrpSpPr>
          <p:cNvPr id="68" name="Group 68"/>
          <p:cNvGrpSpPr/>
          <p:nvPr/>
        </p:nvGrpSpPr>
        <p:grpSpPr>
          <a:xfrm>
            <a:off x="4853009" y="4545511"/>
            <a:ext cx="3146962" cy="969010"/>
            <a:chOff x="0" y="0"/>
            <a:chExt cx="4195949" cy="1292013"/>
          </a:xfrm>
        </p:grpSpPr>
        <p:sp>
          <p:nvSpPr>
            <p:cNvPr id="69" name="TextBox 69"/>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2</a:t>
              </a:r>
            </a:p>
          </p:txBody>
        </p:sp>
        <p:sp>
          <p:nvSpPr>
            <p:cNvPr id="70" name="TextBox 70"/>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050A30"/>
                  </a:solidFill>
                  <a:latin typeface="Aileron"/>
                  <a:ea typeface="Aileron"/>
                  <a:cs typeface="Aileron"/>
                  <a:sym typeface="Aileron"/>
                </a:rPr>
                <a:t>Preprocessing</a:t>
              </a:r>
            </a:p>
          </p:txBody>
        </p:sp>
      </p:grpSp>
      <p:grpSp>
        <p:nvGrpSpPr>
          <p:cNvPr id="71" name="Group 71"/>
          <p:cNvGrpSpPr/>
          <p:nvPr/>
        </p:nvGrpSpPr>
        <p:grpSpPr>
          <a:xfrm>
            <a:off x="8630981" y="4545511"/>
            <a:ext cx="3570088" cy="969010"/>
            <a:chOff x="0" y="0"/>
            <a:chExt cx="4760118" cy="1292013"/>
          </a:xfrm>
        </p:grpSpPr>
        <p:sp>
          <p:nvSpPr>
            <p:cNvPr id="72" name="TextBox 72"/>
            <p:cNvSpPr txBox="1"/>
            <p:nvPr/>
          </p:nvSpPr>
          <p:spPr>
            <a:xfrm>
              <a:off x="0" y="-28575"/>
              <a:ext cx="4760118"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3</a:t>
              </a:r>
            </a:p>
          </p:txBody>
        </p:sp>
        <p:sp>
          <p:nvSpPr>
            <p:cNvPr id="73" name="TextBox 73"/>
            <p:cNvSpPr txBox="1"/>
            <p:nvPr/>
          </p:nvSpPr>
          <p:spPr>
            <a:xfrm>
              <a:off x="0" y="800523"/>
              <a:ext cx="4760118" cy="491490"/>
            </a:xfrm>
            <a:prstGeom prst="rect">
              <a:avLst/>
            </a:prstGeom>
          </p:spPr>
          <p:txBody>
            <a:bodyPr lIns="0" tIns="0" rIns="0" bIns="0" rtlCol="0" anchor="t">
              <a:spAutoFit/>
            </a:bodyPr>
            <a:lstStyle/>
            <a:p>
              <a:pPr algn="ctr">
                <a:lnSpc>
                  <a:spcPts val="3299"/>
                </a:lnSpc>
              </a:pPr>
              <a:r>
                <a:rPr lang="en-US" sz="2199" spc="65">
                  <a:solidFill>
                    <a:srgbClr val="050A30"/>
                  </a:solidFill>
                  <a:latin typeface="Aileron"/>
                  <a:ea typeface="Aileron"/>
                  <a:cs typeface="Aileron"/>
                  <a:sym typeface="Aileron"/>
                </a:rPr>
                <a:t>Feature Engineering</a:t>
              </a:r>
            </a:p>
          </p:txBody>
        </p:sp>
      </p:grpSp>
      <p:grpSp>
        <p:nvGrpSpPr>
          <p:cNvPr id="74" name="Group 74"/>
          <p:cNvGrpSpPr/>
          <p:nvPr/>
        </p:nvGrpSpPr>
        <p:grpSpPr>
          <a:xfrm>
            <a:off x="12542303" y="4545511"/>
            <a:ext cx="3146962" cy="969010"/>
            <a:chOff x="0" y="0"/>
            <a:chExt cx="4195949" cy="1292013"/>
          </a:xfrm>
        </p:grpSpPr>
        <p:sp>
          <p:nvSpPr>
            <p:cNvPr id="75" name="TextBox 75"/>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4</a:t>
              </a:r>
            </a:p>
          </p:txBody>
        </p:sp>
        <p:sp>
          <p:nvSpPr>
            <p:cNvPr id="76" name="TextBox 76"/>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050A30"/>
                  </a:solidFill>
                  <a:latin typeface="Aileron"/>
                  <a:ea typeface="Aileron"/>
                  <a:cs typeface="Aileron"/>
                  <a:sym typeface="Aileron"/>
                </a:rPr>
                <a:t>Model Training</a:t>
              </a:r>
            </a:p>
          </p:txBody>
        </p:sp>
      </p:grpSp>
      <p:grpSp>
        <p:nvGrpSpPr>
          <p:cNvPr id="77" name="Group 77"/>
          <p:cNvGrpSpPr/>
          <p:nvPr/>
        </p:nvGrpSpPr>
        <p:grpSpPr>
          <a:xfrm>
            <a:off x="3277159" y="8022321"/>
            <a:ext cx="3146962" cy="948055"/>
            <a:chOff x="0" y="0"/>
            <a:chExt cx="4195949" cy="1264073"/>
          </a:xfrm>
        </p:grpSpPr>
        <p:sp>
          <p:nvSpPr>
            <p:cNvPr id="78" name="TextBox 78"/>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5</a:t>
              </a:r>
            </a:p>
          </p:txBody>
        </p:sp>
        <p:sp>
          <p:nvSpPr>
            <p:cNvPr id="79" name="TextBox 79"/>
            <p:cNvSpPr txBox="1"/>
            <p:nvPr/>
          </p:nvSpPr>
          <p:spPr>
            <a:xfrm>
              <a:off x="0" y="790998"/>
              <a:ext cx="4195949" cy="473075"/>
            </a:xfrm>
            <a:prstGeom prst="rect">
              <a:avLst/>
            </a:prstGeom>
          </p:spPr>
          <p:txBody>
            <a:bodyPr lIns="0" tIns="0" rIns="0" bIns="0" rtlCol="0" anchor="t">
              <a:spAutoFit/>
            </a:bodyPr>
            <a:lstStyle/>
            <a:p>
              <a:pPr algn="ctr">
                <a:lnSpc>
                  <a:spcPts val="3000"/>
                </a:lnSpc>
              </a:pPr>
              <a:r>
                <a:rPr lang="en-US" sz="2000" spc="60">
                  <a:solidFill>
                    <a:srgbClr val="050A30"/>
                  </a:solidFill>
                  <a:latin typeface="Aileron"/>
                  <a:ea typeface="Aileron"/>
                  <a:cs typeface="Aileron"/>
                  <a:sym typeface="Aileron"/>
                </a:rPr>
                <a:t>Model Evaluation</a:t>
              </a:r>
            </a:p>
          </p:txBody>
        </p:sp>
      </p:grpSp>
      <p:grpSp>
        <p:nvGrpSpPr>
          <p:cNvPr id="80" name="Group 80"/>
          <p:cNvGrpSpPr/>
          <p:nvPr/>
        </p:nvGrpSpPr>
        <p:grpSpPr>
          <a:xfrm>
            <a:off x="7616856" y="8022321"/>
            <a:ext cx="3146962" cy="1329055"/>
            <a:chOff x="0" y="0"/>
            <a:chExt cx="4195949" cy="1772073"/>
          </a:xfrm>
        </p:grpSpPr>
        <p:sp>
          <p:nvSpPr>
            <p:cNvPr id="81" name="TextBox 81"/>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6</a:t>
              </a:r>
            </a:p>
          </p:txBody>
        </p:sp>
        <p:sp>
          <p:nvSpPr>
            <p:cNvPr id="82" name="TextBox 82"/>
            <p:cNvSpPr txBox="1"/>
            <p:nvPr/>
          </p:nvSpPr>
          <p:spPr>
            <a:xfrm>
              <a:off x="0" y="790998"/>
              <a:ext cx="4195949" cy="981075"/>
            </a:xfrm>
            <a:prstGeom prst="rect">
              <a:avLst/>
            </a:prstGeom>
          </p:spPr>
          <p:txBody>
            <a:bodyPr lIns="0" tIns="0" rIns="0" bIns="0" rtlCol="0" anchor="t">
              <a:spAutoFit/>
            </a:bodyPr>
            <a:lstStyle/>
            <a:p>
              <a:pPr algn="ctr">
                <a:lnSpc>
                  <a:spcPts val="3000"/>
                </a:lnSpc>
              </a:pPr>
              <a:r>
                <a:rPr lang="en-US" sz="2000" spc="60">
                  <a:solidFill>
                    <a:srgbClr val="050A30"/>
                  </a:solidFill>
                  <a:latin typeface="Aileron"/>
                  <a:ea typeface="Aileron"/>
                  <a:cs typeface="Aileron"/>
                  <a:sym typeface="Aileron"/>
                </a:rPr>
                <a:t>Deployment with Streamlit</a:t>
              </a:r>
            </a:p>
          </p:txBody>
        </p:sp>
      </p:grpSp>
      <p:grpSp>
        <p:nvGrpSpPr>
          <p:cNvPr id="83" name="Group 83"/>
          <p:cNvGrpSpPr/>
          <p:nvPr/>
        </p:nvGrpSpPr>
        <p:grpSpPr>
          <a:xfrm>
            <a:off x="11956553" y="8022321"/>
            <a:ext cx="3146962" cy="948055"/>
            <a:chOff x="0" y="0"/>
            <a:chExt cx="4195949" cy="1264073"/>
          </a:xfrm>
        </p:grpSpPr>
        <p:sp>
          <p:nvSpPr>
            <p:cNvPr id="84" name="TextBox 84"/>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050A30"/>
                  </a:solidFill>
                  <a:latin typeface="Aileron"/>
                  <a:ea typeface="Aileron"/>
                  <a:cs typeface="Aileron"/>
                  <a:sym typeface="Aileron"/>
                </a:rPr>
                <a:t>7</a:t>
              </a:r>
            </a:p>
          </p:txBody>
        </p:sp>
        <p:sp>
          <p:nvSpPr>
            <p:cNvPr id="85" name="TextBox 85"/>
            <p:cNvSpPr txBox="1"/>
            <p:nvPr/>
          </p:nvSpPr>
          <p:spPr>
            <a:xfrm>
              <a:off x="0" y="790998"/>
              <a:ext cx="4195949" cy="473075"/>
            </a:xfrm>
            <a:prstGeom prst="rect">
              <a:avLst/>
            </a:prstGeom>
          </p:spPr>
          <p:txBody>
            <a:bodyPr lIns="0" tIns="0" rIns="0" bIns="0" rtlCol="0" anchor="t">
              <a:spAutoFit/>
            </a:bodyPr>
            <a:lstStyle/>
            <a:p>
              <a:pPr algn="ctr">
                <a:lnSpc>
                  <a:spcPts val="3000"/>
                </a:lnSpc>
              </a:pPr>
              <a:r>
                <a:rPr lang="en-US" sz="2000" spc="60">
                  <a:solidFill>
                    <a:srgbClr val="050A30"/>
                  </a:solidFill>
                  <a:latin typeface="Aileron"/>
                  <a:ea typeface="Aileron"/>
                  <a:cs typeface="Aileron"/>
                  <a:sym typeface="Aileron"/>
                </a:rPr>
                <a:t>Monitoring </a:t>
              </a:r>
            </a:p>
          </p:txBody>
        </p:sp>
      </p:grpSp>
      <p:sp>
        <p:nvSpPr>
          <p:cNvPr id="86" name="TextBox 86"/>
          <p:cNvSpPr txBox="1"/>
          <p:nvPr/>
        </p:nvSpPr>
        <p:spPr>
          <a:xfrm>
            <a:off x="618996" y="957545"/>
            <a:ext cx="3727193" cy="1061085"/>
          </a:xfrm>
          <a:prstGeom prst="rect">
            <a:avLst/>
          </a:prstGeom>
        </p:spPr>
        <p:txBody>
          <a:bodyPr lIns="0" tIns="0" rIns="0" bIns="0" rtlCol="0" anchor="t">
            <a:spAutoFit/>
          </a:bodyPr>
          <a:lstStyle/>
          <a:p>
            <a:pPr algn="l">
              <a:lnSpc>
                <a:spcPts val="2100"/>
              </a:lnSpc>
            </a:pPr>
            <a:r>
              <a:rPr lang="en-US" sz="1400">
                <a:solidFill>
                  <a:srgbClr val="050A30"/>
                </a:solidFill>
                <a:latin typeface="Inter"/>
                <a:ea typeface="Inter"/>
                <a:cs typeface="Inter"/>
                <a:sym typeface="Inter"/>
              </a:rPr>
              <a:t>This dataset is obtained from Kaggle.</a:t>
            </a:r>
          </a:p>
          <a:p>
            <a:pPr algn="l">
              <a:lnSpc>
                <a:spcPts val="2100"/>
              </a:lnSpc>
            </a:pPr>
            <a:r>
              <a:rPr lang="en-US" sz="1400">
                <a:solidFill>
                  <a:srgbClr val="050A30"/>
                </a:solidFill>
                <a:latin typeface="Inter"/>
                <a:ea typeface="Inter"/>
                <a:cs typeface="Inter"/>
                <a:sym typeface="Inter"/>
              </a:rPr>
              <a:t>https://www.kaggle.com/datasets/sridharstreaks/insurance-data-for-machine-learning/data </a:t>
            </a:r>
          </a:p>
        </p:txBody>
      </p:sp>
      <p:sp>
        <p:nvSpPr>
          <p:cNvPr id="87" name="TextBox 87"/>
          <p:cNvSpPr txBox="1"/>
          <p:nvPr/>
        </p:nvSpPr>
        <p:spPr>
          <a:xfrm>
            <a:off x="627886" y="2139710"/>
            <a:ext cx="3478813" cy="1061085"/>
          </a:xfrm>
          <a:prstGeom prst="rect">
            <a:avLst/>
          </a:prstGeom>
        </p:spPr>
        <p:txBody>
          <a:bodyPr lIns="0" tIns="0" rIns="0" bIns="0" rtlCol="0" anchor="t">
            <a:spAutoFit/>
          </a:bodyPr>
          <a:lstStyle/>
          <a:p>
            <a:pPr algn="l">
              <a:lnSpc>
                <a:spcPts val="2100"/>
              </a:lnSpc>
            </a:pPr>
            <a:r>
              <a:rPr lang="en-US" sz="1400">
                <a:solidFill>
                  <a:srgbClr val="050A30"/>
                </a:solidFill>
                <a:latin typeface="Inter"/>
                <a:ea typeface="Inter"/>
                <a:cs typeface="Inter"/>
                <a:sym typeface="Inter"/>
              </a:rPr>
              <a:t>Data cleaning included inspecting for missing values and filling them, renaming columns for clarity, and ensuring that the data types are appropriate.</a:t>
            </a:r>
          </a:p>
        </p:txBody>
      </p:sp>
      <p:sp>
        <p:nvSpPr>
          <p:cNvPr id="88" name="TextBox 88"/>
          <p:cNvSpPr txBox="1"/>
          <p:nvPr/>
        </p:nvSpPr>
        <p:spPr>
          <a:xfrm>
            <a:off x="5029589" y="1096835"/>
            <a:ext cx="3490948" cy="1861185"/>
          </a:xfrm>
          <a:prstGeom prst="rect">
            <a:avLst/>
          </a:prstGeom>
        </p:spPr>
        <p:txBody>
          <a:bodyPr lIns="0" tIns="0" rIns="0" bIns="0" rtlCol="0" anchor="t">
            <a:spAutoFit/>
          </a:bodyPr>
          <a:lstStyle/>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Normalization: </a:t>
            </a:r>
            <a:r>
              <a:rPr lang="en-US" sz="1400">
                <a:solidFill>
                  <a:srgbClr val="050A30"/>
                </a:solidFill>
                <a:latin typeface="Inter"/>
                <a:ea typeface="Inter"/>
                <a:cs typeface="Inter"/>
                <a:sym typeface="Inter"/>
              </a:rPr>
              <a:t>Using a standard scaler to reduce numerical features to a similar size.</a:t>
            </a:r>
          </a:p>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Categorical Encoding: </a:t>
            </a:r>
            <a:r>
              <a:rPr lang="en-US" sz="1400">
                <a:solidFill>
                  <a:srgbClr val="050A30"/>
                </a:solidFill>
                <a:latin typeface="Inter"/>
                <a:ea typeface="Inter"/>
                <a:cs typeface="Inter"/>
                <a:sym typeface="Inter"/>
              </a:rPr>
              <a:t>Encoding categorical features using label encoding or one-hot encoding.</a:t>
            </a:r>
          </a:p>
          <a:p>
            <a:pPr algn="l">
              <a:lnSpc>
                <a:spcPts val="2100"/>
              </a:lnSpc>
            </a:pPr>
            <a:endParaRPr lang="en-US" sz="1400">
              <a:solidFill>
                <a:srgbClr val="050A30"/>
              </a:solidFill>
              <a:latin typeface="Inter"/>
              <a:ea typeface="Inter"/>
              <a:cs typeface="Inter"/>
              <a:sym typeface="Inter"/>
            </a:endParaRPr>
          </a:p>
        </p:txBody>
      </p:sp>
      <p:sp>
        <p:nvSpPr>
          <p:cNvPr id="89" name="TextBox 89"/>
          <p:cNvSpPr txBox="1"/>
          <p:nvPr/>
        </p:nvSpPr>
        <p:spPr>
          <a:xfrm>
            <a:off x="8842470" y="1022540"/>
            <a:ext cx="3842697" cy="1861185"/>
          </a:xfrm>
          <a:prstGeom prst="rect">
            <a:avLst/>
          </a:prstGeom>
        </p:spPr>
        <p:txBody>
          <a:bodyPr lIns="0" tIns="0" rIns="0" bIns="0" rtlCol="0" anchor="t">
            <a:spAutoFit/>
          </a:bodyPr>
          <a:lstStyle/>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Feature Selection: </a:t>
            </a:r>
            <a:r>
              <a:rPr lang="en-US" sz="1400">
                <a:solidFill>
                  <a:srgbClr val="050A30"/>
                </a:solidFill>
                <a:latin typeface="Inter"/>
                <a:ea typeface="Inter"/>
                <a:cs typeface="Inter"/>
                <a:sym typeface="Inter"/>
              </a:rPr>
              <a:t>Identifying and selecting relevant features from the dataset.</a:t>
            </a:r>
          </a:p>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Data Splitting and Scaling:</a:t>
            </a:r>
            <a:r>
              <a:rPr lang="en-US" sz="1400">
                <a:solidFill>
                  <a:srgbClr val="050A30"/>
                </a:solidFill>
                <a:latin typeface="Inter"/>
                <a:ea typeface="Inter"/>
                <a:cs typeface="Inter"/>
                <a:sym typeface="Inter"/>
              </a:rPr>
              <a:t> Splitting the data into training and testing sets, then scaling the features to prepare them for model training.</a:t>
            </a:r>
          </a:p>
        </p:txBody>
      </p:sp>
      <p:sp>
        <p:nvSpPr>
          <p:cNvPr id="90" name="TextBox 90"/>
          <p:cNvSpPr txBox="1"/>
          <p:nvPr/>
        </p:nvSpPr>
        <p:spPr>
          <a:xfrm>
            <a:off x="12971485" y="1022540"/>
            <a:ext cx="4587836" cy="1861185"/>
          </a:xfrm>
          <a:prstGeom prst="rect">
            <a:avLst/>
          </a:prstGeom>
        </p:spPr>
        <p:txBody>
          <a:bodyPr lIns="0" tIns="0" rIns="0" bIns="0" rtlCol="0" anchor="t">
            <a:spAutoFit/>
          </a:bodyPr>
          <a:lstStyle/>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Model Training: </a:t>
            </a:r>
            <a:r>
              <a:rPr lang="en-US" sz="1400">
                <a:solidFill>
                  <a:srgbClr val="050A30"/>
                </a:solidFill>
                <a:latin typeface="Inter"/>
                <a:ea typeface="Inter"/>
                <a:cs typeface="Inter"/>
                <a:sym typeface="Inter"/>
              </a:rPr>
              <a:t>Training a linear regression model using the scaled training data.</a:t>
            </a:r>
          </a:p>
          <a:p>
            <a:pPr marL="302261" lvl="1" indent="-151130" algn="l">
              <a:lnSpc>
                <a:spcPts val="2100"/>
              </a:lnSpc>
              <a:buFont typeface="Arial"/>
              <a:buChar char="•"/>
            </a:pPr>
            <a:r>
              <a:rPr lang="en-US" sz="1400">
                <a:solidFill>
                  <a:srgbClr val="050A30"/>
                </a:solidFill>
                <a:latin typeface="Inter Bold"/>
                <a:ea typeface="Inter Bold"/>
                <a:cs typeface="Inter Bold"/>
                <a:sym typeface="Inter Bold"/>
              </a:rPr>
              <a:t>Hyperparameter Tuning: </a:t>
            </a:r>
            <a:r>
              <a:rPr lang="en-US" sz="1400">
                <a:solidFill>
                  <a:srgbClr val="050A30"/>
                </a:solidFill>
                <a:latin typeface="Inter"/>
                <a:ea typeface="Inter"/>
                <a:cs typeface="Inter"/>
                <a:sym typeface="Inter"/>
              </a:rPr>
              <a:t>Using GridSearchCV to find the best hyperparameters for a logistic regression model. This step involves discretizing the target variable and performing cross-validation to select the best model.</a:t>
            </a:r>
          </a:p>
        </p:txBody>
      </p:sp>
      <p:sp>
        <p:nvSpPr>
          <p:cNvPr id="91" name="TextBox 91"/>
          <p:cNvSpPr txBox="1"/>
          <p:nvPr/>
        </p:nvSpPr>
        <p:spPr>
          <a:xfrm>
            <a:off x="1934786" y="7071805"/>
            <a:ext cx="1995855" cy="2661285"/>
          </a:xfrm>
          <a:prstGeom prst="rect">
            <a:avLst/>
          </a:prstGeom>
        </p:spPr>
        <p:txBody>
          <a:bodyPr lIns="0" tIns="0" rIns="0" bIns="0" rtlCol="0" anchor="t">
            <a:spAutoFit/>
          </a:bodyPr>
          <a:lstStyle/>
          <a:p>
            <a:pPr algn="l">
              <a:lnSpc>
                <a:spcPts val="2100"/>
              </a:lnSpc>
            </a:pPr>
            <a:r>
              <a:rPr lang="en-US" sz="1400" dirty="0">
                <a:solidFill>
                  <a:srgbClr val="050A30"/>
                </a:solidFill>
                <a:latin typeface="Inter Bold"/>
                <a:ea typeface="Inter Bold"/>
                <a:cs typeface="Inter Bold"/>
                <a:sym typeface="Inter Bold"/>
              </a:rPr>
              <a:t>Evaluation Metrics: </a:t>
            </a:r>
            <a:r>
              <a:rPr lang="en-US" sz="1400" dirty="0">
                <a:solidFill>
                  <a:srgbClr val="050A30"/>
                </a:solidFill>
                <a:latin typeface="Inter"/>
                <a:ea typeface="Inter"/>
                <a:cs typeface="Inter"/>
                <a:sym typeface="Inter"/>
              </a:rPr>
              <a:t>Evaluating the trained model using metrics like Mean Squared Error (MSE), Mean Absolute Error (MAE), and R2 score to understand its performance on the test set.</a:t>
            </a:r>
          </a:p>
        </p:txBody>
      </p:sp>
      <p:sp>
        <p:nvSpPr>
          <p:cNvPr id="93" name="TextBox 93"/>
          <p:cNvSpPr txBox="1"/>
          <p:nvPr/>
        </p:nvSpPr>
        <p:spPr>
          <a:xfrm>
            <a:off x="6145478" y="7073598"/>
            <a:ext cx="2124859" cy="2394585"/>
          </a:xfrm>
          <a:prstGeom prst="rect">
            <a:avLst/>
          </a:prstGeom>
        </p:spPr>
        <p:txBody>
          <a:bodyPr lIns="0" tIns="0" rIns="0" bIns="0" rtlCol="0" anchor="t">
            <a:spAutoFit/>
          </a:bodyPr>
          <a:lstStyle/>
          <a:p>
            <a:pPr algn="l">
              <a:lnSpc>
                <a:spcPts val="2100"/>
              </a:lnSpc>
            </a:pPr>
            <a:r>
              <a:rPr lang="en-US" sz="1400" dirty="0" err="1">
                <a:solidFill>
                  <a:srgbClr val="050A30"/>
                </a:solidFill>
                <a:latin typeface="Inter Bold"/>
                <a:ea typeface="Inter Bold"/>
                <a:cs typeface="Inter Bold"/>
                <a:sym typeface="Inter Bold"/>
              </a:rPr>
              <a:t>Streamlit</a:t>
            </a:r>
            <a:r>
              <a:rPr lang="en-US" sz="1400" dirty="0">
                <a:solidFill>
                  <a:srgbClr val="050A30"/>
                </a:solidFill>
                <a:latin typeface="Inter Bold"/>
                <a:ea typeface="Inter Bold"/>
                <a:cs typeface="Inter Bold"/>
                <a:sym typeface="Inter Bold"/>
              </a:rPr>
              <a:t> Deployment:</a:t>
            </a:r>
          </a:p>
          <a:p>
            <a:pPr algn="l">
              <a:lnSpc>
                <a:spcPts val="2100"/>
              </a:lnSpc>
            </a:pPr>
            <a:r>
              <a:rPr lang="en-US" sz="1400" dirty="0">
                <a:solidFill>
                  <a:srgbClr val="050A30"/>
                </a:solidFill>
                <a:latin typeface="Inter"/>
                <a:ea typeface="Inter"/>
                <a:cs typeface="Inter"/>
                <a:sym typeface="Inter"/>
              </a:rPr>
              <a:t>Installing necessary packages and running the </a:t>
            </a:r>
            <a:r>
              <a:rPr lang="en-US" sz="1400" dirty="0" err="1">
                <a:solidFill>
                  <a:srgbClr val="050A30"/>
                </a:solidFill>
                <a:latin typeface="Inter"/>
                <a:ea typeface="Inter"/>
                <a:cs typeface="Inter"/>
                <a:sym typeface="Inter"/>
              </a:rPr>
              <a:t>Streamlit</a:t>
            </a:r>
            <a:r>
              <a:rPr lang="en-US" sz="1400" dirty="0">
                <a:solidFill>
                  <a:srgbClr val="050A30"/>
                </a:solidFill>
                <a:latin typeface="Inter"/>
                <a:ea typeface="Inter"/>
                <a:cs typeface="Inter"/>
                <a:sym typeface="Inter"/>
              </a:rPr>
              <a:t> app to serve the model are the first steps in preparing the model for deployment using </a:t>
            </a:r>
            <a:r>
              <a:rPr lang="en-US" sz="1400" dirty="0" err="1">
                <a:solidFill>
                  <a:srgbClr val="050A30"/>
                </a:solidFill>
                <a:latin typeface="Inter"/>
                <a:ea typeface="Inter"/>
                <a:cs typeface="Inter"/>
                <a:sym typeface="Inter"/>
              </a:rPr>
              <a:t>Streamlit</a:t>
            </a:r>
            <a:r>
              <a:rPr lang="en-US" sz="1400" dirty="0">
                <a:solidFill>
                  <a:srgbClr val="050A30"/>
                </a:solidFill>
                <a:latin typeface="Inter"/>
                <a:ea typeface="Inter"/>
                <a:cs typeface="Inter"/>
                <a:sym typeface="Inter"/>
              </a:rPr>
              <a:t>.</a:t>
            </a:r>
          </a:p>
        </p:txBody>
      </p:sp>
      <p:grpSp>
        <p:nvGrpSpPr>
          <p:cNvPr id="94" name="Group 94"/>
          <p:cNvGrpSpPr/>
          <p:nvPr/>
        </p:nvGrpSpPr>
        <p:grpSpPr>
          <a:xfrm>
            <a:off x="13219562" y="7160239"/>
            <a:ext cx="620946" cy="620946"/>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txBody>
            <a:bodyPr/>
            <a:lstStyle/>
            <a:p>
              <a:endParaRPr lang="en-CA"/>
            </a:p>
          </p:txBody>
        </p:sp>
        <p:sp>
          <p:nvSpPr>
            <p:cNvPr id="96" name="TextBox 96"/>
            <p:cNvSpPr txBox="1"/>
            <p:nvPr/>
          </p:nvSpPr>
          <p:spPr>
            <a:xfrm>
              <a:off x="76200" y="19050"/>
              <a:ext cx="660400" cy="717550"/>
            </a:xfrm>
            <a:prstGeom prst="rect">
              <a:avLst/>
            </a:prstGeom>
          </p:spPr>
          <p:txBody>
            <a:bodyPr lIns="21325" tIns="21325" rIns="21325" bIns="21325" rtlCol="0" anchor="ctr"/>
            <a:lstStyle/>
            <a:p>
              <a:pPr algn="ctr">
                <a:lnSpc>
                  <a:spcPts val="3299"/>
                </a:lnSpc>
              </a:pPr>
              <a:endParaRPr/>
            </a:p>
          </p:txBody>
        </p:sp>
      </p:grpSp>
      <p:sp>
        <p:nvSpPr>
          <p:cNvPr id="97" name="Freeform 97"/>
          <p:cNvSpPr/>
          <p:nvPr/>
        </p:nvSpPr>
        <p:spPr>
          <a:xfrm>
            <a:off x="13339265" y="7271009"/>
            <a:ext cx="423694" cy="336837"/>
          </a:xfrm>
          <a:custGeom>
            <a:avLst/>
            <a:gdLst/>
            <a:ahLst/>
            <a:cxnLst/>
            <a:rect l="l" t="t" r="r" b="b"/>
            <a:pathLst>
              <a:path w="423694" h="336837">
                <a:moveTo>
                  <a:pt x="0" y="0"/>
                </a:moveTo>
                <a:lnTo>
                  <a:pt x="423695" y="0"/>
                </a:lnTo>
                <a:lnTo>
                  <a:pt x="423695" y="336837"/>
                </a:lnTo>
                <a:lnTo>
                  <a:pt x="0" y="336837"/>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CA"/>
          </a:p>
        </p:txBody>
      </p:sp>
      <p:sp>
        <p:nvSpPr>
          <p:cNvPr id="98" name="TextBox 93">
            <a:extLst>
              <a:ext uri="{FF2B5EF4-FFF2-40B4-BE49-F238E27FC236}">
                <a16:creationId xmlns:a16="http://schemas.microsoft.com/office/drawing/2014/main" id="{A36B0323-2BC5-BA0C-4854-24F2186485D7}"/>
              </a:ext>
            </a:extLst>
          </p:cNvPr>
          <p:cNvSpPr txBox="1"/>
          <p:nvPr/>
        </p:nvSpPr>
        <p:spPr>
          <a:xfrm>
            <a:off x="10451653" y="7049627"/>
            <a:ext cx="2439776" cy="2937214"/>
          </a:xfrm>
          <a:prstGeom prst="rect">
            <a:avLst/>
          </a:prstGeom>
        </p:spPr>
        <p:txBody>
          <a:bodyPr wrap="square" lIns="0" tIns="0" rIns="0" bIns="0" rtlCol="0" anchor="t">
            <a:spAutoFit/>
          </a:bodyPr>
          <a:lstStyle/>
          <a:p>
            <a:pPr algn="l">
              <a:lnSpc>
                <a:spcPts val="2100"/>
              </a:lnSpc>
            </a:pPr>
            <a:r>
              <a:rPr lang="en-US" sz="1400" dirty="0">
                <a:solidFill>
                  <a:srgbClr val="050A30"/>
                </a:solidFill>
                <a:latin typeface="Inter Bold"/>
                <a:ea typeface="Inter Bold"/>
                <a:cs typeface="Inter Bold"/>
                <a:sym typeface="Inter Bold"/>
              </a:rPr>
              <a:t>Albert Question Answering</a:t>
            </a:r>
          </a:p>
          <a:p>
            <a:pPr>
              <a:lnSpc>
                <a:spcPts val="2100"/>
              </a:lnSpc>
            </a:pPr>
            <a:r>
              <a:rPr lang="en-US" sz="1400" dirty="0">
                <a:solidFill>
                  <a:srgbClr val="050A30"/>
                </a:solidFill>
                <a:latin typeface="Inter"/>
                <a:ea typeface="Inter"/>
              </a:rPr>
              <a:t>The app uses the Albert model from Hugging Face to provide answers to users' insurance questions based on their context. To provide more comprehensive information, the deep learning model is combined with the natural language processing model.</a:t>
            </a:r>
            <a:endParaRPr lang="en-US" sz="1400" dirty="0">
              <a:solidFill>
                <a:srgbClr val="050A30"/>
              </a:solidFill>
              <a:latin typeface="Inter"/>
              <a:ea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280553"/>
            <a:ext cx="1502564" cy="1477977"/>
          </a:xfrm>
          <a:custGeom>
            <a:avLst/>
            <a:gdLst/>
            <a:ahLst/>
            <a:cxnLst/>
            <a:rect l="l" t="t" r="r" b="b"/>
            <a:pathLst>
              <a:path w="1502564" h="1477977">
                <a:moveTo>
                  <a:pt x="0" y="0"/>
                </a:moveTo>
                <a:lnTo>
                  <a:pt x="1502564" y="0"/>
                </a:lnTo>
                <a:lnTo>
                  <a:pt x="1502564" y="1477977"/>
                </a:lnTo>
                <a:lnTo>
                  <a:pt x="0" y="14779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CA"/>
          </a:p>
        </p:txBody>
      </p:sp>
      <p:sp>
        <p:nvSpPr>
          <p:cNvPr id="3" name="Freeform 3"/>
          <p:cNvSpPr/>
          <p:nvPr/>
        </p:nvSpPr>
        <p:spPr>
          <a:xfrm>
            <a:off x="1041170" y="7530474"/>
            <a:ext cx="1374175" cy="1391890"/>
          </a:xfrm>
          <a:custGeom>
            <a:avLst/>
            <a:gdLst/>
            <a:ahLst/>
            <a:cxnLst/>
            <a:rect l="l" t="t" r="r" b="b"/>
            <a:pathLst>
              <a:path w="1374175" h="1391890">
                <a:moveTo>
                  <a:pt x="0" y="0"/>
                </a:moveTo>
                <a:lnTo>
                  <a:pt x="1374175" y="0"/>
                </a:lnTo>
                <a:lnTo>
                  <a:pt x="1374175" y="1391889"/>
                </a:lnTo>
                <a:lnTo>
                  <a:pt x="0" y="1391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4" name="Freeform 4"/>
          <p:cNvSpPr/>
          <p:nvPr/>
        </p:nvSpPr>
        <p:spPr>
          <a:xfrm>
            <a:off x="8780810" y="7414682"/>
            <a:ext cx="2205385" cy="1507682"/>
          </a:xfrm>
          <a:custGeom>
            <a:avLst/>
            <a:gdLst/>
            <a:ahLst/>
            <a:cxnLst/>
            <a:rect l="l" t="t" r="r" b="b"/>
            <a:pathLst>
              <a:path w="2205385" h="1507682">
                <a:moveTo>
                  <a:pt x="0" y="0"/>
                </a:moveTo>
                <a:lnTo>
                  <a:pt x="2205385" y="0"/>
                </a:lnTo>
                <a:lnTo>
                  <a:pt x="2205385" y="1507681"/>
                </a:lnTo>
                <a:lnTo>
                  <a:pt x="0" y="15076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5" name="Freeform 5"/>
          <p:cNvSpPr/>
          <p:nvPr/>
        </p:nvSpPr>
        <p:spPr>
          <a:xfrm>
            <a:off x="8780810" y="4280553"/>
            <a:ext cx="2150098" cy="2068003"/>
          </a:xfrm>
          <a:custGeom>
            <a:avLst/>
            <a:gdLst/>
            <a:ahLst/>
            <a:cxnLst/>
            <a:rect l="l" t="t" r="r" b="b"/>
            <a:pathLst>
              <a:path w="2150098" h="2068003">
                <a:moveTo>
                  <a:pt x="0" y="0"/>
                </a:moveTo>
                <a:lnTo>
                  <a:pt x="2150098" y="0"/>
                </a:lnTo>
                <a:lnTo>
                  <a:pt x="2150098" y="2068003"/>
                </a:lnTo>
                <a:lnTo>
                  <a:pt x="0" y="20680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6" name="TextBox 6"/>
          <p:cNvSpPr txBox="1"/>
          <p:nvPr/>
        </p:nvSpPr>
        <p:spPr>
          <a:xfrm>
            <a:off x="2783765" y="1057275"/>
            <a:ext cx="13724009" cy="1576685"/>
          </a:xfrm>
          <a:prstGeom prst="rect">
            <a:avLst/>
          </a:prstGeom>
        </p:spPr>
        <p:txBody>
          <a:bodyPr lIns="0" tIns="0" rIns="0" bIns="0" rtlCol="0" anchor="t">
            <a:spAutoFit/>
          </a:bodyPr>
          <a:lstStyle/>
          <a:p>
            <a:pPr algn="ctr">
              <a:lnSpc>
                <a:spcPts val="6132"/>
              </a:lnSpc>
            </a:pPr>
            <a:r>
              <a:rPr lang="en-US" sz="5475">
                <a:solidFill>
                  <a:srgbClr val="050A30"/>
                </a:solidFill>
                <a:latin typeface="Montserrat Bold"/>
                <a:ea typeface="Montserrat Bold"/>
                <a:cs typeface="Montserrat Bold"/>
                <a:sym typeface="Montserrat Bold"/>
              </a:rPr>
              <a:t>Conclusion &amp;</a:t>
            </a:r>
          </a:p>
          <a:p>
            <a:pPr algn="ctr">
              <a:lnSpc>
                <a:spcPts val="6132"/>
              </a:lnSpc>
            </a:pPr>
            <a:r>
              <a:rPr lang="en-US" sz="5475">
                <a:solidFill>
                  <a:srgbClr val="050A30"/>
                </a:solidFill>
                <a:latin typeface="Montserrat Bold"/>
                <a:ea typeface="Montserrat Bold"/>
                <a:cs typeface="Montserrat Bold"/>
                <a:sym typeface="Montserrat Bold"/>
              </a:rPr>
              <a:t> Recommendations</a:t>
            </a:r>
          </a:p>
        </p:txBody>
      </p:sp>
      <p:sp>
        <p:nvSpPr>
          <p:cNvPr id="7" name="TextBox 7"/>
          <p:cNvSpPr txBox="1"/>
          <p:nvPr/>
        </p:nvSpPr>
        <p:spPr>
          <a:xfrm>
            <a:off x="2783765" y="7232997"/>
            <a:ext cx="6360235" cy="537804"/>
          </a:xfrm>
          <a:prstGeom prst="rect">
            <a:avLst/>
          </a:prstGeom>
        </p:spPr>
        <p:txBody>
          <a:bodyPr lIns="0" tIns="0" rIns="0" bIns="0" rtlCol="0" anchor="t">
            <a:spAutoFit/>
          </a:bodyPr>
          <a:lstStyle/>
          <a:p>
            <a:pPr algn="l">
              <a:lnSpc>
                <a:spcPts val="4482"/>
              </a:lnSpc>
            </a:pPr>
            <a:r>
              <a:rPr lang="en-US" sz="3201">
                <a:solidFill>
                  <a:srgbClr val="050A30"/>
                </a:solidFill>
                <a:latin typeface="Montserrat Bold"/>
                <a:ea typeface="Montserrat Bold"/>
                <a:cs typeface="Montserrat Bold"/>
                <a:sym typeface="Montserrat Bold"/>
              </a:rPr>
              <a:t>Coding:</a:t>
            </a:r>
          </a:p>
        </p:txBody>
      </p:sp>
      <p:sp>
        <p:nvSpPr>
          <p:cNvPr id="8" name="TextBox 8"/>
          <p:cNvSpPr txBox="1"/>
          <p:nvPr/>
        </p:nvSpPr>
        <p:spPr>
          <a:xfrm>
            <a:off x="10971996" y="7185372"/>
            <a:ext cx="6360235" cy="537804"/>
          </a:xfrm>
          <a:prstGeom prst="rect">
            <a:avLst/>
          </a:prstGeom>
        </p:spPr>
        <p:txBody>
          <a:bodyPr lIns="0" tIns="0" rIns="0" bIns="0" rtlCol="0" anchor="t">
            <a:spAutoFit/>
          </a:bodyPr>
          <a:lstStyle/>
          <a:p>
            <a:pPr algn="l">
              <a:lnSpc>
                <a:spcPts val="4482"/>
              </a:lnSpc>
            </a:pPr>
            <a:r>
              <a:rPr lang="en-US" sz="3201">
                <a:solidFill>
                  <a:srgbClr val="050A30"/>
                </a:solidFill>
                <a:latin typeface="Montserrat Bold"/>
                <a:ea typeface="Montserrat Bold"/>
                <a:cs typeface="Montserrat Bold"/>
                <a:sym typeface="Montserrat Bold"/>
              </a:rPr>
              <a:t>Next Steps</a:t>
            </a:r>
          </a:p>
        </p:txBody>
      </p:sp>
      <p:sp>
        <p:nvSpPr>
          <p:cNvPr id="9" name="TextBox 9"/>
          <p:cNvSpPr txBox="1"/>
          <p:nvPr/>
        </p:nvSpPr>
        <p:spPr>
          <a:xfrm>
            <a:off x="2797964" y="4176212"/>
            <a:ext cx="5927558" cy="537804"/>
          </a:xfrm>
          <a:prstGeom prst="rect">
            <a:avLst/>
          </a:prstGeom>
        </p:spPr>
        <p:txBody>
          <a:bodyPr lIns="0" tIns="0" rIns="0" bIns="0" rtlCol="0" anchor="t">
            <a:spAutoFit/>
          </a:bodyPr>
          <a:lstStyle/>
          <a:p>
            <a:pPr algn="l">
              <a:lnSpc>
                <a:spcPts val="4482"/>
              </a:lnSpc>
            </a:pPr>
            <a:r>
              <a:rPr lang="en-US" sz="3201">
                <a:solidFill>
                  <a:srgbClr val="050A30"/>
                </a:solidFill>
                <a:latin typeface="Montserrat Bold"/>
                <a:ea typeface="Montserrat Bold"/>
                <a:cs typeface="Montserrat Bold"/>
                <a:sym typeface="Montserrat Bold"/>
              </a:rPr>
              <a:t>Solving Business Problem:</a:t>
            </a:r>
          </a:p>
        </p:txBody>
      </p:sp>
      <p:sp>
        <p:nvSpPr>
          <p:cNvPr id="10" name="TextBox 10"/>
          <p:cNvSpPr txBox="1"/>
          <p:nvPr/>
        </p:nvSpPr>
        <p:spPr>
          <a:xfrm>
            <a:off x="2797964" y="4833078"/>
            <a:ext cx="5927558" cy="1166495"/>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Exceed customer Expectations</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Pricing Strategy</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Product Expertise &amp; Creativity</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Regulatory Compliance</a:t>
            </a:r>
          </a:p>
        </p:txBody>
      </p:sp>
      <p:sp>
        <p:nvSpPr>
          <p:cNvPr id="11" name="TextBox 11"/>
          <p:cNvSpPr txBox="1"/>
          <p:nvPr/>
        </p:nvSpPr>
        <p:spPr>
          <a:xfrm>
            <a:off x="2783765" y="7894625"/>
            <a:ext cx="5927558" cy="2052320"/>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Data Acquisition &amp; Cleaning</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Preprocessing</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Feature Engineering</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Model Training</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Model Evaluation</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Deployment with Streamlit</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Monitoring</a:t>
            </a:r>
          </a:p>
        </p:txBody>
      </p:sp>
      <p:sp>
        <p:nvSpPr>
          <p:cNvPr id="12" name="TextBox 12"/>
          <p:cNvSpPr txBox="1"/>
          <p:nvPr/>
        </p:nvSpPr>
        <p:spPr>
          <a:xfrm>
            <a:off x="10986195" y="4176212"/>
            <a:ext cx="7076650" cy="514309"/>
          </a:xfrm>
          <a:prstGeom prst="rect">
            <a:avLst/>
          </a:prstGeom>
        </p:spPr>
        <p:txBody>
          <a:bodyPr lIns="0" tIns="0" rIns="0" bIns="0" rtlCol="0" anchor="t">
            <a:spAutoFit/>
          </a:bodyPr>
          <a:lstStyle/>
          <a:p>
            <a:pPr algn="l">
              <a:lnSpc>
                <a:spcPts val="4202"/>
              </a:lnSpc>
            </a:pPr>
            <a:r>
              <a:rPr lang="en-US" sz="3001">
                <a:solidFill>
                  <a:srgbClr val="050A30"/>
                </a:solidFill>
                <a:latin typeface="Montserrat Bold"/>
                <a:ea typeface="Montserrat Bold"/>
                <a:cs typeface="Montserrat Bold"/>
                <a:sym typeface="Montserrat Bold"/>
              </a:rPr>
              <a:t>Recommendations &amp; Future Work</a:t>
            </a:r>
          </a:p>
        </p:txBody>
      </p:sp>
      <p:sp>
        <p:nvSpPr>
          <p:cNvPr id="13" name="TextBox 13"/>
          <p:cNvSpPr txBox="1"/>
          <p:nvPr/>
        </p:nvSpPr>
        <p:spPr>
          <a:xfrm>
            <a:off x="10988058" y="4833078"/>
            <a:ext cx="5927558" cy="1461770"/>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Model Improvement (Random Forest)</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Feature Engineering (adding new features)</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Data Increase</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Monitoring &amp; Maintenance</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Compliance &amp; Security</a:t>
            </a:r>
          </a:p>
        </p:txBody>
      </p:sp>
      <p:sp>
        <p:nvSpPr>
          <p:cNvPr id="14" name="TextBox 14"/>
          <p:cNvSpPr txBox="1"/>
          <p:nvPr/>
        </p:nvSpPr>
        <p:spPr>
          <a:xfrm>
            <a:off x="10988058" y="7894625"/>
            <a:ext cx="5927558" cy="1166495"/>
          </a:xfrm>
          <a:prstGeom prst="rect">
            <a:avLst/>
          </a:prstGeom>
        </p:spPr>
        <p:txBody>
          <a:bodyPr lIns="0" tIns="0" rIns="0" bIns="0" rtlCol="0" anchor="t">
            <a:spAutoFit/>
          </a:bodyPr>
          <a:lstStyle/>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Evaluate advanced models</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Implement monitoring tools</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Gather user feedback</a:t>
            </a:r>
          </a:p>
          <a:p>
            <a:pPr marL="367031" lvl="1" indent="-183515" algn="l">
              <a:lnSpc>
                <a:spcPts val="2380"/>
              </a:lnSpc>
              <a:buFont typeface="Arial"/>
              <a:buChar char="•"/>
            </a:pPr>
            <a:r>
              <a:rPr lang="en-US" sz="1700">
                <a:solidFill>
                  <a:srgbClr val="050A30"/>
                </a:solidFill>
                <a:latin typeface="Montserrat"/>
                <a:ea typeface="Montserrat"/>
                <a:cs typeface="Montserrat"/>
                <a:sym typeface="Montserrat"/>
              </a:rPr>
              <a:t>Ensure comprehensive documentation</a:t>
            </a:r>
          </a:p>
        </p:txBody>
      </p:sp>
      <p:sp>
        <p:nvSpPr>
          <p:cNvPr id="15" name="TextBox 15"/>
          <p:cNvSpPr txBox="1"/>
          <p:nvPr/>
        </p:nvSpPr>
        <p:spPr>
          <a:xfrm>
            <a:off x="2291840" y="3333037"/>
            <a:ext cx="14967460" cy="471764"/>
          </a:xfrm>
          <a:prstGeom prst="rect">
            <a:avLst/>
          </a:prstGeom>
        </p:spPr>
        <p:txBody>
          <a:bodyPr lIns="0" tIns="0" rIns="0" bIns="0" rtlCol="0" anchor="t">
            <a:spAutoFit/>
          </a:bodyPr>
          <a:lstStyle/>
          <a:p>
            <a:pPr algn="ctr">
              <a:lnSpc>
                <a:spcPts val="3922"/>
              </a:lnSpc>
            </a:pPr>
            <a:r>
              <a:rPr lang="en-US" sz="2801">
                <a:solidFill>
                  <a:srgbClr val="050A30"/>
                </a:solidFill>
                <a:latin typeface="Montserrat Bold"/>
                <a:ea typeface="Montserrat Bold"/>
                <a:cs typeface="Montserrat Bold"/>
                <a:sym typeface="Montserrat Bold"/>
              </a:rPr>
              <a:t>The NLP for H-Insurelite: </a:t>
            </a:r>
          </a:p>
        </p:txBody>
      </p:sp>
      <p:grpSp>
        <p:nvGrpSpPr>
          <p:cNvPr id="16" name="Group 8">
            <a:extLst>
              <a:ext uri="{FF2B5EF4-FFF2-40B4-BE49-F238E27FC236}">
                <a16:creationId xmlns:a16="http://schemas.microsoft.com/office/drawing/2014/main" id="{657C0521-D9C5-47C2-59CC-F260D154B038}"/>
              </a:ext>
            </a:extLst>
          </p:cNvPr>
          <p:cNvGrpSpPr/>
          <p:nvPr/>
        </p:nvGrpSpPr>
        <p:grpSpPr>
          <a:xfrm>
            <a:off x="0" y="0"/>
            <a:ext cx="16192500" cy="172508"/>
            <a:chOff x="0" y="0"/>
            <a:chExt cx="4264691" cy="45434"/>
          </a:xfrm>
        </p:grpSpPr>
        <p:sp>
          <p:nvSpPr>
            <p:cNvPr id="17" name="Freeform 9">
              <a:extLst>
                <a:ext uri="{FF2B5EF4-FFF2-40B4-BE49-F238E27FC236}">
                  <a16:creationId xmlns:a16="http://schemas.microsoft.com/office/drawing/2014/main" id="{0D42EE5D-723B-3C22-8517-89A3C10CA5EF}"/>
                </a:ext>
              </a:extLst>
            </p:cNvPr>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38B6FF"/>
            </a:solidFill>
          </p:spPr>
          <p:txBody>
            <a:bodyPr/>
            <a:lstStyle/>
            <a:p>
              <a:endParaRPr lang="en-CA"/>
            </a:p>
          </p:txBody>
        </p:sp>
        <p:sp>
          <p:nvSpPr>
            <p:cNvPr id="18" name="TextBox 10">
              <a:extLst>
                <a:ext uri="{FF2B5EF4-FFF2-40B4-BE49-F238E27FC236}">
                  <a16:creationId xmlns:a16="http://schemas.microsoft.com/office/drawing/2014/main" id="{C436B7CF-9708-D0CA-B5CC-5D63A15424E5}"/>
                </a:ext>
              </a:extLst>
            </p:cNvPr>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grpSp>
        <p:nvGrpSpPr>
          <p:cNvPr id="19" name="Group 11">
            <a:extLst>
              <a:ext uri="{FF2B5EF4-FFF2-40B4-BE49-F238E27FC236}">
                <a16:creationId xmlns:a16="http://schemas.microsoft.com/office/drawing/2014/main" id="{38DE8292-3B2F-2FC6-1C38-C28DD6FDF31B}"/>
              </a:ext>
            </a:extLst>
          </p:cNvPr>
          <p:cNvGrpSpPr/>
          <p:nvPr/>
        </p:nvGrpSpPr>
        <p:grpSpPr>
          <a:xfrm>
            <a:off x="16192500" y="10137246"/>
            <a:ext cx="2283181" cy="167947"/>
            <a:chOff x="0" y="0"/>
            <a:chExt cx="601332" cy="44233"/>
          </a:xfrm>
        </p:grpSpPr>
        <p:sp>
          <p:nvSpPr>
            <p:cNvPr id="20" name="Freeform 12">
              <a:extLst>
                <a:ext uri="{FF2B5EF4-FFF2-40B4-BE49-F238E27FC236}">
                  <a16:creationId xmlns:a16="http://schemas.microsoft.com/office/drawing/2014/main" id="{598BE609-CADF-0EA8-1AFF-5B49DC667C9B}"/>
                </a:ext>
              </a:extLst>
            </p:cNvPr>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38B6FF"/>
            </a:solidFill>
          </p:spPr>
          <p:txBody>
            <a:bodyPr/>
            <a:lstStyle/>
            <a:p>
              <a:endParaRPr lang="en-CA"/>
            </a:p>
          </p:txBody>
        </p:sp>
        <p:sp>
          <p:nvSpPr>
            <p:cNvPr id="21" name="TextBox 13">
              <a:extLst>
                <a:ext uri="{FF2B5EF4-FFF2-40B4-BE49-F238E27FC236}">
                  <a16:creationId xmlns:a16="http://schemas.microsoft.com/office/drawing/2014/main" id="{BD5C840B-3E38-7E8E-F424-B1F613006EDB}"/>
                </a:ext>
              </a:extLst>
            </p:cNvPr>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416338" y="-1637365"/>
            <a:ext cx="16998122" cy="6433476"/>
            <a:chOff x="0" y="0"/>
            <a:chExt cx="4476872" cy="1694413"/>
          </a:xfrm>
        </p:grpSpPr>
        <p:sp>
          <p:nvSpPr>
            <p:cNvPr id="3" name="Freeform 3"/>
            <p:cNvSpPr/>
            <p:nvPr/>
          </p:nvSpPr>
          <p:spPr>
            <a:xfrm>
              <a:off x="0" y="0"/>
              <a:ext cx="4476872" cy="1694413"/>
            </a:xfrm>
            <a:custGeom>
              <a:avLst/>
              <a:gdLst/>
              <a:ahLst/>
              <a:cxnLst/>
              <a:rect l="l" t="t" r="r" b="b"/>
              <a:pathLst>
                <a:path w="4476872" h="1694413">
                  <a:moveTo>
                    <a:pt x="45546" y="0"/>
                  </a:moveTo>
                  <a:lnTo>
                    <a:pt x="4431326" y="0"/>
                  </a:lnTo>
                  <a:cubicBezTo>
                    <a:pt x="4443406" y="0"/>
                    <a:pt x="4454990" y="4799"/>
                    <a:pt x="4463532" y="13340"/>
                  </a:cubicBezTo>
                  <a:cubicBezTo>
                    <a:pt x="4472073" y="21882"/>
                    <a:pt x="4476872" y="33466"/>
                    <a:pt x="4476872" y="45546"/>
                  </a:cubicBezTo>
                  <a:lnTo>
                    <a:pt x="4476872" y="1648868"/>
                  </a:lnTo>
                  <a:cubicBezTo>
                    <a:pt x="4476872" y="1660947"/>
                    <a:pt x="4472073" y="1672532"/>
                    <a:pt x="4463532" y="1681073"/>
                  </a:cubicBezTo>
                  <a:cubicBezTo>
                    <a:pt x="4454990" y="1689615"/>
                    <a:pt x="4443406" y="1694413"/>
                    <a:pt x="4431326" y="1694413"/>
                  </a:cubicBezTo>
                  <a:lnTo>
                    <a:pt x="45546" y="1694413"/>
                  </a:lnTo>
                  <a:cubicBezTo>
                    <a:pt x="33466" y="1694413"/>
                    <a:pt x="21882" y="1689615"/>
                    <a:pt x="13340" y="1681073"/>
                  </a:cubicBezTo>
                  <a:cubicBezTo>
                    <a:pt x="4799" y="1672532"/>
                    <a:pt x="0" y="1660947"/>
                    <a:pt x="0" y="1648868"/>
                  </a:cubicBezTo>
                  <a:lnTo>
                    <a:pt x="0" y="45546"/>
                  </a:lnTo>
                  <a:cubicBezTo>
                    <a:pt x="0" y="33466"/>
                    <a:pt x="4799" y="21882"/>
                    <a:pt x="13340" y="13340"/>
                  </a:cubicBezTo>
                  <a:cubicBezTo>
                    <a:pt x="21882" y="4799"/>
                    <a:pt x="33466" y="0"/>
                    <a:pt x="45546" y="0"/>
                  </a:cubicBezTo>
                  <a:close/>
                </a:path>
              </a:pathLst>
            </a:custGeom>
            <a:solidFill>
              <a:srgbClr val="3A9BDC"/>
            </a:solidFill>
          </p:spPr>
          <p:txBody>
            <a:bodyPr/>
            <a:lstStyle/>
            <a:p>
              <a:endParaRPr lang="en-CA"/>
            </a:p>
          </p:txBody>
        </p:sp>
        <p:sp>
          <p:nvSpPr>
            <p:cNvPr id="4" name="TextBox 4"/>
            <p:cNvSpPr txBox="1"/>
            <p:nvPr/>
          </p:nvSpPr>
          <p:spPr>
            <a:xfrm>
              <a:off x="0" y="-38100"/>
              <a:ext cx="4476872" cy="1732513"/>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287449" y="3253062"/>
            <a:ext cx="2141541" cy="2141541"/>
            <a:chOff x="0" y="0"/>
            <a:chExt cx="6350000" cy="6350000"/>
          </a:xfrm>
        </p:grpSpPr>
        <p:sp>
          <p:nvSpPr>
            <p:cNvPr id="6" name="Freeform 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txBody>
            <a:bodyPr/>
            <a:lstStyle/>
            <a:p>
              <a:endParaRPr lang="en-CA"/>
            </a:p>
          </p:txBody>
        </p:sp>
        <p:sp>
          <p:nvSpPr>
            <p:cNvPr id="7" name="Freeform 7"/>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 r="-2"/>
              </a:stretch>
            </a:blipFill>
          </p:spPr>
          <p:txBody>
            <a:bodyPr/>
            <a:lstStyle/>
            <a:p>
              <a:endParaRPr lang="en-CA"/>
            </a:p>
          </p:txBody>
        </p:sp>
      </p:grpSp>
      <p:grpSp>
        <p:nvGrpSpPr>
          <p:cNvPr id="8" name="Group 8"/>
          <p:cNvGrpSpPr>
            <a:grpSpLocks noChangeAspect="1"/>
          </p:cNvGrpSpPr>
          <p:nvPr/>
        </p:nvGrpSpPr>
        <p:grpSpPr>
          <a:xfrm>
            <a:off x="4574725" y="3253062"/>
            <a:ext cx="2141541" cy="2141541"/>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txBody>
            <a:bodyPr/>
            <a:lstStyle/>
            <a:p>
              <a:endParaRPr lang="en-CA"/>
            </a:p>
          </p:txBody>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30" r="-30"/>
              </a:stretch>
            </a:blipFill>
          </p:spPr>
          <p:txBody>
            <a:bodyPr/>
            <a:lstStyle/>
            <a:p>
              <a:endParaRPr lang="en-CA"/>
            </a:p>
          </p:txBody>
        </p:sp>
      </p:grpSp>
      <p:grpSp>
        <p:nvGrpSpPr>
          <p:cNvPr id="11" name="Group 11"/>
          <p:cNvGrpSpPr>
            <a:grpSpLocks noChangeAspect="1"/>
          </p:cNvGrpSpPr>
          <p:nvPr/>
        </p:nvGrpSpPr>
        <p:grpSpPr>
          <a:xfrm>
            <a:off x="7862002" y="3253062"/>
            <a:ext cx="2141541" cy="2141541"/>
            <a:chOff x="0" y="0"/>
            <a:chExt cx="6350000" cy="6350000"/>
          </a:xfrm>
        </p:grpSpPr>
        <p:sp>
          <p:nvSpPr>
            <p:cNvPr id="12" name="Freeform 1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txBody>
            <a:bodyPr/>
            <a:lstStyle/>
            <a:p>
              <a:endParaRPr lang="en-CA"/>
            </a:p>
          </p:txBody>
        </p:sp>
        <p:sp>
          <p:nvSpPr>
            <p:cNvPr id="13" name="Freeform 13"/>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r="223"/>
              </a:stretch>
            </a:blipFill>
          </p:spPr>
          <p:txBody>
            <a:bodyPr/>
            <a:lstStyle/>
            <a:p>
              <a:endParaRPr lang="en-CA"/>
            </a:p>
          </p:txBody>
        </p:sp>
      </p:grpSp>
      <p:grpSp>
        <p:nvGrpSpPr>
          <p:cNvPr id="14" name="Group 14"/>
          <p:cNvGrpSpPr>
            <a:grpSpLocks noChangeAspect="1"/>
          </p:cNvGrpSpPr>
          <p:nvPr/>
        </p:nvGrpSpPr>
        <p:grpSpPr>
          <a:xfrm>
            <a:off x="11151971" y="3253062"/>
            <a:ext cx="2141541" cy="2141541"/>
            <a:chOff x="0" y="0"/>
            <a:chExt cx="6350000" cy="6350000"/>
          </a:xfrm>
        </p:grpSpPr>
        <p:sp>
          <p:nvSpPr>
            <p:cNvPr id="15" name="Freeform 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txBody>
            <a:bodyPr/>
            <a:lstStyle/>
            <a:p>
              <a:endParaRPr lang="en-CA"/>
            </a:p>
          </p:txBody>
        </p:sp>
        <p:sp>
          <p:nvSpPr>
            <p:cNvPr id="16" name="Freeform 16"/>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23" r="223"/>
              </a:stretch>
            </a:blipFill>
          </p:spPr>
          <p:txBody>
            <a:bodyPr/>
            <a:lstStyle/>
            <a:p>
              <a:endParaRPr lang="en-CA"/>
            </a:p>
          </p:txBody>
        </p:sp>
      </p:grpSp>
      <p:grpSp>
        <p:nvGrpSpPr>
          <p:cNvPr id="17" name="Group 17"/>
          <p:cNvGrpSpPr>
            <a:grpSpLocks noChangeAspect="1"/>
          </p:cNvGrpSpPr>
          <p:nvPr/>
        </p:nvGrpSpPr>
        <p:grpSpPr>
          <a:xfrm>
            <a:off x="14441940" y="3253062"/>
            <a:ext cx="2141541" cy="2141541"/>
            <a:chOff x="0" y="0"/>
            <a:chExt cx="6350000" cy="6350000"/>
          </a:xfrm>
        </p:grpSpPr>
        <p:sp>
          <p:nvSpPr>
            <p:cNvPr id="18" name="Freeform 1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txBody>
            <a:bodyPr/>
            <a:lstStyle/>
            <a:p>
              <a:endParaRPr lang="en-CA"/>
            </a:p>
          </p:txBody>
        </p:sp>
        <p:sp>
          <p:nvSpPr>
            <p:cNvPr id="19" name="Freeform 19"/>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223" t="-241" r="223" b="-241"/>
              </a:stretch>
            </a:blipFill>
          </p:spPr>
          <p:txBody>
            <a:bodyPr/>
            <a:lstStyle/>
            <a:p>
              <a:endParaRPr lang="en-CA"/>
            </a:p>
          </p:txBody>
        </p:sp>
      </p:grpSp>
      <p:sp>
        <p:nvSpPr>
          <p:cNvPr id="20" name="Freeform 20"/>
          <p:cNvSpPr/>
          <p:nvPr/>
        </p:nvSpPr>
        <p:spPr>
          <a:xfrm>
            <a:off x="137509" y="-5107774"/>
            <a:ext cx="17276951" cy="8686467"/>
          </a:xfrm>
          <a:custGeom>
            <a:avLst/>
            <a:gdLst/>
            <a:ahLst/>
            <a:cxnLst/>
            <a:rect l="l" t="t" r="r" b="b"/>
            <a:pathLst>
              <a:path w="17276951" h="8686467">
                <a:moveTo>
                  <a:pt x="0" y="0"/>
                </a:moveTo>
                <a:lnTo>
                  <a:pt x="17276951" y="0"/>
                </a:lnTo>
                <a:lnTo>
                  <a:pt x="17276951" y="8686467"/>
                </a:lnTo>
                <a:lnTo>
                  <a:pt x="0" y="86864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1" name="TextBox 21"/>
          <p:cNvSpPr txBox="1"/>
          <p:nvPr/>
        </p:nvSpPr>
        <p:spPr>
          <a:xfrm>
            <a:off x="1707121" y="562567"/>
            <a:ext cx="14873758" cy="1557019"/>
          </a:xfrm>
          <a:prstGeom prst="rect">
            <a:avLst/>
          </a:prstGeom>
        </p:spPr>
        <p:txBody>
          <a:bodyPr lIns="0" tIns="0" rIns="0" bIns="0" rtlCol="0" anchor="t">
            <a:spAutoFit/>
          </a:bodyPr>
          <a:lstStyle/>
          <a:p>
            <a:pPr algn="ctr">
              <a:lnSpc>
                <a:spcPts val="12880"/>
              </a:lnSpc>
            </a:pPr>
            <a:r>
              <a:rPr lang="en-US" sz="9200">
                <a:solidFill>
                  <a:srgbClr val="F4F6FC"/>
                </a:solidFill>
                <a:latin typeface="Montserrat Bold"/>
                <a:ea typeface="Montserrat Bold"/>
                <a:cs typeface="Montserrat Bold"/>
                <a:sym typeface="Montserrat Bold"/>
              </a:rPr>
              <a:t>TEAM</a:t>
            </a:r>
          </a:p>
        </p:txBody>
      </p:sp>
      <p:sp>
        <p:nvSpPr>
          <p:cNvPr id="22" name="TextBox 22"/>
          <p:cNvSpPr txBox="1"/>
          <p:nvPr/>
        </p:nvSpPr>
        <p:spPr>
          <a:xfrm>
            <a:off x="1388370" y="5702431"/>
            <a:ext cx="1939698" cy="332232"/>
          </a:xfrm>
          <a:prstGeom prst="rect">
            <a:avLst/>
          </a:prstGeom>
        </p:spPr>
        <p:txBody>
          <a:bodyPr lIns="0" tIns="0" rIns="0" bIns="0" rtlCol="0" anchor="t">
            <a:spAutoFit/>
          </a:bodyPr>
          <a:lstStyle/>
          <a:p>
            <a:pPr algn="ctr">
              <a:lnSpc>
                <a:spcPts val="2663"/>
              </a:lnSpc>
            </a:pPr>
            <a:r>
              <a:rPr lang="en-US" sz="2399">
                <a:solidFill>
                  <a:srgbClr val="050A30"/>
                </a:solidFill>
                <a:latin typeface="Montserrat Bold"/>
                <a:ea typeface="Montserrat Bold"/>
                <a:cs typeface="Montserrat Bold"/>
                <a:sym typeface="Montserrat Bold"/>
              </a:rPr>
              <a:t>Ixchel</a:t>
            </a:r>
          </a:p>
        </p:txBody>
      </p:sp>
      <p:sp>
        <p:nvSpPr>
          <p:cNvPr id="23" name="TextBox 23"/>
          <p:cNvSpPr txBox="1"/>
          <p:nvPr/>
        </p:nvSpPr>
        <p:spPr>
          <a:xfrm>
            <a:off x="4675647" y="5702431"/>
            <a:ext cx="1939698" cy="332232"/>
          </a:xfrm>
          <a:prstGeom prst="rect">
            <a:avLst/>
          </a:prstGeom>
        </p:spPr>
        <p:txBody>
          <a:bodyPr lIns="0" tIns="0" rIns="0" bIns="0" rtlCol="0" anchor="t">
            <a:spAutoFit/>
          </a:bodyPr>
          <a:lstStyle/>
          <a:p>
            <a:pPr algn="ctr">
              <a:lnSpc>
                <a:spcPts val="2663"/>
              </a:lnSpc>
            </a:pPr>
            <a:r>
              <a:rPr lang="en-US" sz="2399">
                <a:solidFill>
                  <a:srgbClr val="050A30"/>
                </a:solidFill>
                <a:latin typeface="Montserrat Bold"/>
                <a:ea typeface="Montserrat Bold"/>
                <a:cs typeface="Montserrat Bold"/>
                <a:sym typeface="Montserrat Bold"/>
              </a:rPr>
              <a:t>Diana</a:t>
            </a:r>
          </a:p>
        </p:txBody>
      </p:sp>
      <p:sp>
        <p:nvSpPr>
          <p:cNvPr id="24" name="TextBox 24"/>
          <p:cNvSpPr txBox="1"/>
          <p:nvPr/>
        </p:nvSpPr>
        <p:spPr>
          <a:xfrm>
            <a:off x="7965616" y="5702431"/>
            <a:ext cx="1939698" cy="332232"/>
          </a:xfrm>
          <a:prstGeom prst="rect">
            <a:avLst/>
          </a:prstGeom>
        </p:spPr>
        <p:txBody>
          <a:bodyPr lIns="0" tIns="0" rIns="0" bIns="0" rtlCol="0" anchor="t">
            <a:spAutoFit/>
          </a:bodyPr>
          <a:lstStyle/>
          <a:p>
            <a:pPr algn="ctr">
              <a:lnSpc>
                <a:spcPts val="2663"/>
              </a:lnSpc>
            </a:pPr>
            <a:r>
              <a:rPr lang="en-US" sz="2399">
                <a:solidFill>
                  <a:srgbClr val="050A30"/>
                </a:solidFill>
                <a:latin typeface="Montserrat Bold"/>
                <a:ea typeface="Montserrat Bold"/>
                <a:cs typeface="Montserrat Bold"/>
                <a:sym typeface="Montserrat Bold"/>
              </a:rPr>
              <a:t>Caio</a:t>
            </a:r>
          </a:p>
        </p:txBody>
      </p:sp>
      <p:sp>
        <p:nvSpPr>
          <p:cNvPr id="25" name="TextBox 25"/>
          <p:cNvSpPr txBox="1"/>
          <p:nvPr/>
        </p:nvSpPr>
        <p:spPr>
          <a:xfrm>
            <a:off x="11353814" y="5702431"/>
            <a:ext cx="1939698" cy="332232"/>
          </a:xfrm>
          <a:prstGeom prst="rect">
            <a:avLst/>
          </a:prstGeom>
        </p:spPr>
        <p:txBody>
          <a:bodyPr lIns="0" tIns="0" rIns="0" bIns="0" rtlCol="0" anchor="t">
            <a:spAutoFit/>
          </a:bodyPr>
          <a:lstStyle/>
          <a:p>
            <a:pPr algn="ctr">
              <a:lnSpc>
                <a:spcPts val="2663"/>
              </a:lnSpc>
            </a:pPr>
            <a:r>
              <a:rPr lang="en-US" sz="2399">
                <a:solidFill>
                  <a:srgbClr val="050A30"/>
                </a:solidFill>
                <a:latin typeface="Montserrat Bold"/>
                <a:ea typeface="Montserrat Bold"/>
                <a:cs typeface="Montserrat Bold"/>
                <a:sym typeface="Montserrat Bold"/>
              </a:rPr>
              <a:t>Julio</a:t>
            </a:r>
          </a:p>
        </p:txBody>
      </p:sp>
      <p:sp>
        <p:nvSpPr>
          <p:cNvPr id="26" name="TextBox 26"/>
          <p:cNvSpPr txBox="1"/>
          <p:nvPr/>
        </p:nvSpPr>
        <p:spPr>
          <a:xfrm>
            <a:off x="14739708" y="5702431"/>
            <a:ext cx="1939698" cy="332232"/>
          </a:xfrm>
          <a:prstGeom prst="rect">
            <a:avLst/>
          </a:prstGeom>
        </p:spPr>
        <p:txBody>
          <a:bodyPr lIns="0" tIns="0" rIns="0" bIns="0" rtlCol="0" anchor="t">
            <a:spAutoFit/>
          </a:bodyPr>
          <a:lstStyle/>
          <a:p>
            <a:pPr algn="ctr">
              <a:lnSpc>
                <a:spcPts val="2663"/>
              </a:lnSpc>
            </a:pPr>
            <a:r>
              <a:rPr lang="en-US" sz="2399">
                <a:solidFill>
                  <a:srgbClr val="050A30"/>
                </a:solidFill>
                <a:latin typeface="Montserrat Bold"/>
                <a:ea typeface="Montserrat Bold"/>
                <a:cs typeface="Montserrat Bold"/>
                <a:sym typeface="Montserrat Bold"/>
              </a:rPr>
              <a:t>Juan</a:t>
            </a:r>
          </a:p>
        </p:txBody>
      </p:sp>
      <p:sp>
        <p:nvSpPr>
          <p:cNvPr id="27" name="TextBox 27"/>
          <p:cNvSpPr txBox="1"/>
          <p:nvPr/>
        </p:nvSpPr>
        <p:spPr>
          <a:xfrm>
            <a:off x="4338615" y="6507671"/>
            <a:ext cx="2978630" cy="1329851"/>
          </a:xfrm>
          <a:prstGeom prst="rect">
            <a:avLst/>
          </a:prstGeom>
        </p:spPr>
        <p:txBody>
          <a:bodyPr lIns="0" tIns="0" rIns="0" bIns="0" rtlCol="0" anchor="t">
            <a:spAutoFit/>
          </a:bodyPr>
          <a:lstStyle/>
          <a:p>
            <a:pPr algn="l">
              <a:lnSpc>
                <a:spcPts val="2127"/>
              </a:lnSpc>
            </a:pPr>
            <a:r>
              <a:rPr lang="en-US" sz="1599" dirty="0">
                <a:solidFill>
                  <a:srgbClr val="050A30"/>
                </a:solidFill>
                <a:latin typeface="Montserrat"/>
                <a:ea typeface="Montserrat"/>
                <a:cs typeface="Montserrat"/>
                <a:sym typeface="Montserrat"/>
              </a:rPr>
              <a:t>In this project, I developed a model that estimates medical charges based on user inputs and provides insurance advice. </a:t>
            </a:r>
          </a:p>
        </p:txBody>
      </p:sp>
      <p:sp>
        <p:nvSpPr>
          <p:cNvPr id="28" name="TextBox 28"/>
          <p:cNvSpPr txBox="1"/>
          <p:nvPr/>
        </p:nvSpPr>
        <p:spPr>
          <a:xfrm>
            <a:off x="1028700" y="6498146"/>
            <a:ext cx="2978630" cy="2537801"/>
          </a:xfrm>
          <a:prstGeom prst="rect">
            <a:avLst/>
          </a:prstGeom>
        </p:spPr>
        <p:txBody>
          <a:bodyPr lIns="0" tIns="0" rIns="0" bIns="0" rtlCol="0" anchor="t">
            <a:spAutoFit/>
          </a:bodyPr>
          <a:lstStyle/>
          <a:p>
            <a:pPr algn="just">
              <a:lnSpc>
                <a:spcPts val="2268"/>
              </a:lnSpc>
            </a:pPr>
            <a:r>
              <a:rPr lang="en-US" sz="1620">
                <a:solidFill>
                  <a:srgbClr val="050A30"/>
                </a:solidFill>
                <a:latin typeface="Montserrat"/>
                <a:ea typeface="Montserrat"/>
                <a:cs typeface="Montserrat"/>
                <a:sym typeface="Montserrat"/>
              </a:rPr>
              <a:t>Leverage ideas to stablish objectives in the project.. Define the problem, scope and possible solutions. Create successful Python codes to see the feasible selection feature engineering . Get involve with the team needs. </a:t>
            </a:r>
          </a:p>
        </p:txBody>
      </p:sp>
      <p:sp>
        <p:nvSpPr>
          <p:cNvPr id="29" name="TextBox 29"/>
          <p:cNvSpPr txBox="1"/>
          <p:nvPr/>
        </p:nvSpPr>
        <p:spPr>
          <a:xfrm>
            <a:off x="7649480" y="6498146"/>
            <a:ext cx="2978630" cy="1404295"/>
          </a:xfrm>
          <a:prstGeom prst="rect">
            <a:avLst/>
          </a:prstGeom>
        </p:spPr>
        <p:txBody>
          <a:bodyPr lIns="0" tIns="0" rIns="0" bIns="0" rtlCol="0" anchor="t">
            <a:spAutoFit/>
          </a:bodyPr>
          <a:lstStyle/>
          <a:p>
            <a:pPr algn="just">
              <a:lnSpc>
                <a:spcPts val="2268"/>
              </a:lnSpc>
            </a:pPr>
            <a:r>
              <a:rPr lang="en-US" sz="1620">
                <a:solidFill>
                  <a:srgbClr val="050A30"/>
                </a:solidFill>
                <a:latin typeface="Montserrat"/>
                <a:ea typeface="Montserrat"/>
                <a:cs typeface="Montserrat"/>
                <a:sym typeface="Montserrat"/>
              </a:rPr>
              <a:t>I’m the one doing Q&amp;A for the project, also I’m studying new features that can be added to present model of h-InsureLite</a:t>
            </a:r>
          </a:p>
        </p:txBody>
      </p:sp>
      <p:sp>
        <p:nvSpPr>
          <p:cNvPr id="30" name="TextBox 30"/>
          <p:cNvSpPr txBox="1"/>
          <p:nvPr/>
        </p:nvSpPr>
        <p:spPr>
          <a:xfrm>
            <a:off x="10960345" y="6498146"/>
            <a:ext cx="2978630" cy="1971048"/>
          </a:xfrm>
          <a:prstGeom prst="rect">
            <a:avLst/>
          </a:prstGeom>
        </p:spPr>
        <p:txBody>
          <a:bodyPr lIns="0" tIns="0" rIns="0" bIns="0" rtlCol="0" anchor="t">
            <a:spAutoFit/>
          </a:bodyPr>
          <a:lstStyle/>
          <a:p>
            <a:pPr marL="349868" lvl="1" indent="-174934" algn="just">
              <a:lnSpc>
                <a:spcPts val="2268"/>
              </a:lnSpc>
              <a:buFont typeface="Arial"/>
              <a:buChar char="•"/>
            </a:pPr>
            <a:r>
              <a:rPr lang="en-US" sz="1620">
                <a:solidFill>
                  <a:srgbClr val="050A30"/>
                </a:solidFill>
                <a:latin typeface="Montserrat"/>
                <a:ea typeface="Montserrat"/>
                <a:cs typeface="Montserrat"/>
                <a:sym typeface="Montserrat"/>
              </a:rPr>
              <a:t>My contribution for the project is managing the financial matters of the company to deliver outstanding information to relevant stakeholders. ​</a:t>
            </a:r>
          </a:p>
          <a:p>
            <a:pPr algn="just">
              <a:lnSpc>
                <a:spcPts val="2268"/>
              </a:lnSpc>
            </a:pPr>
            <a:endParaRPr lang="en-US" sz="1620">
              <a:solidFill>
                <a:srgbClr val="050A30"/>
              </a:solidFill>
              <a:latin typeface="Montserrat"/>
              <a:ea typeface="Montserrat"/>
              <a:cs typeface="Montserrat"/>
              <a:sym typeface="Montserrat"/>
            </a:endParaRPr>
          </a:p>
        </p:txBody>
      </p:sp>
      <p:sp>
        <p:nvSpPr>
          <p:cNvPr id="31" name="TextBox 31"/>
          <p:cNvSpPr txBox="1"/>
          <p:nvPr/>
        </p:nvSpPr>
        <p:spPr>
          <a:xfrm>
            <a:off x="14220242" y="6498146"/>
            <a:ext cx="2978630" cy="1687672"/>
          </a:xfrm>
          <a:prstGeom prst="rect">
            <a:avLst/>
          </a:prstGeom>
        </p:spPr>
        <p:txBody>
          <a:bodyPr lIns="0" tIns="0" rIns="0" bIns="0" rtlCol="0" anchor="t">
            <a:spAutoFit/>
          </a:bodyPr>
          <a:lstStyle/>
          <a:p>
            <a:pPr algn="just">
              <a:lnSpc>
                <a:spcPts val="2268"/>
              </a:lnSpc>
            </a:pPr>
            <a:r>
              <a:rPr lang="en-US" sz="1620">
                <a:solidFill>
                  <a:srgbClr val="050A30"/>
                </a:solidFill>
                <a:latin typeface="Montserrat"/>
                <a:ea typeface="Montserrat"/>
                <a:cs typeface="Montserrat"/>
                <a:sym typeface="Montserrat"/>
              </a:rPr>
              <a:t>My contribution to the project is to explain why we are using NLP with Albert and explain some introductory concepts to understand the 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CB6F9"/>
        </a:solidFill>
        <a:effectLst/>
      </p:bgPr>
    </p:bg>
    <p:spTree>
      <p:nvGrpSpPr>
        <p:cNvPr id="1" name=""/>
        <p:cNvGrpSpPr/>
        <p:nvPr/>
      </p:nvGrpSpPr>
      <p:grpSpPr>
        <a:xfrm>
          <a:off x="0" y="0"/>
          <a:ext cx="0" cy="0"/>
          <a:chOff x="0" y="0"/>
          <a:chExt cx="0" cy="0"/>
        </a:xfrm>
      </p:grpSpPr>
      <p:grpSp>
        <p:nvGrpSpPr>
          <p:cNvPr id="2" name="Group 2"/>
          <p:cNvGrpSpPr/>
          <p:nvPr/>
        </p:nvGrpSpPr>
        <p:grpSpPr>
          <a:xfrm>
            <a:off x="0" y="1262694"/>
            <a:ext cx="18086416" cy="7761612"/>
            <a:chOff x="0" y="0"/>
            <a:chExt cx="4763500" cy="2044211"/>
          </a:xfrm>
        </p:grpSpPr>
        <p:sp>
          <p:nvSpPr>
            <p:cNvPr id="3" name="Freeform 3"/>
            <p:cNvSpPr/>
            <p:nvPr/>
          </p:nvSpPr>
          <p:spPr>
            <a:xfrm>
              <a:off x="0" y="0"/>
              <a:ext cx="4763500" cy="2044210"/>
            </a:xfrm>
            <a:custGeom>
              <a:avLst/>
              <a:gdLst/>
              <a:ahLst/>
              <a:cxnLst/>
              <a:rect l="l" t="t" r="r" b="b"/>
              <a:pathLst>
                <a:path w="4763500" h="2044210">
                  <a:moveTo>
                    <a:pt x="0" y="0"/>
                  </a:moveTo>
                  <a:lnTo>
                    <a:pt x="4763500" y="0"/>
                  </a:lnTo>
                  <a:lnTo>
                    <a:pt x="4763500" y="2044210"/>
                  </a:lnTo>
                  <a:lnTo>
                    <a:pt x="0" y="2044210"/>
                  </a:lnTo>
                  <a:close/>
                </a:path>
              </a:pathLst>
            </a:custGeom>
            <a:solidFill>
              <a:srgbClr val="F4F6FC"/>
            </a:solidFill>
          </p:spPr>
          <p:txBody>
            <a:bodyPr/>
            <a:lstStyle/>
            <a:p>
              <a:endParaRPr lang="en-CA"/>
            </a:p>
          </p:txBody>
        </p:sp>
        <p:sp>
          <p:nvSpPr>
            <p:cNvPr id="4" name="TextBox 4"/>
            <p:cNvSpPr txBox="1"/>
            <p:nvPr/>
          </p:nvSpPr>
          <p:spPr>
            <a:xfrm>
              <a:off x="0" y="-38100"/>
              <a:ext cx="4763500" cy="208231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847574" y="426237"/>
            <a:ext cx="9301053" cy="9301053"/>
            <a:chOff x="0" y="0"/>
            <a:chExt cx="12401404" cy="12401404"/>
          </a:xfrm>
        </p:grpSpPr>
        <p:grpSp>
          <p:nvGrpSpPr>
            <p:cNvPr id="6" name="Group 6"/>
            <p:cNvGrpSpPr/>
            <p:nvPr/>
          </p:nvGrpSpPr>
          <p:grpSpPr>
            <a:xfrm>
              <a:off x="0" y="0"/>
              <a:ext cx="12401404" cy="124014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txBody>
              <a:bodyPr/>
              <a:lstStyle/>
              <a:p>
                <a:endParaRPr lang="en-CA"/>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846489" y="846489"/>
              <a:ext cx="10708426" cy="10708426"/>
              <a:chOff x="0" y="0"/>
              <a:chExt cx="6350000" cy="6350000"/>
            </a:xfrm>
          </p:grpSpPr>
          <p:sp>
            <p:nvSpPr>
              <p:cNvPr id="10" name="Freeform 1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CB6F9"/>
              </a:solidFill>
            </p:spPr>
            <p:txBody>
              <a:bodyPr/>
              <a:lstStyle/>
              <a:p>
                <a:endParaRPr lang="en-CA"/>
              </a:p>
            </p:txBody>
          </p:sp>
          <p:sp>
            <p:nvSpPr>
              <p:cNvPr id="11" name="Freeform 11"/>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39620" r="-39620"/>
                </a:stretch>
              </a:blipFill>
            </p:spPr>
            <p:txBody>
              <a:bodyPr/>
              <a:lstStyle/>
              <a:p>
                <a:endParaRPr lang="en-CA"/>
              </a:p>
            </p:txBody>
          </p:sp>
        </p:grpSp>
      </p:grpSp>
      <p:sp>
        <p:nvSpPr>
          <p:cNvPr id="12" name="Freeform 12"/>
          <p:cNvSpPr/>
          <p:nvPr/>
        </p:nvSpPr>
        <p:spPr>
          <a:xfrm>
            <a:off x="1065085" y="1600879"/>
            <a:ext cx="563396" cy="563396"/>
          </a:xfrm>
          <a:custGeom>
            <a:avLst/>
            <a:gdLst/>
            <a:ahLst/>
            <a:cxnLst/>
            <a:rect l="l" t="t" r="r" b="b"/>
            <a:pathLst>
              <a:path w="563396" h="563396">
                <a:moveTo>
                  <a:pt x="0" y="0"/>
                </a:moveTo>
                <a:lnTo>
                  <a:pt x="563396" y="0"/>
                </a:lnTo>
                <a:lnTo>
                  <a:pt x="563396" y="563396"/>
                </a:lnTo>
                <a:lnTo>
                  <a:pt x="0" y="5633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grpSp>
        <p:nvGrpSpPr>
          <p:cNvPr id="13" name="Group 13"/>
          <p:cNvGrpSpPr/>
          <p:nvPr/>
        </p:nvGrpSpPr>
        <p:grpSpPr>
          <a:xfrm>
            <a:off x="12688233" y="9351338"/>
            <a:ext cx="751905" cy="7519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txBody>
            <a:bodyPr/>
            <a:lstStyle/>
            <a:p>
              <a:endParaRPr lang="en-CA"/>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451142" y="9727290"/>
            <a:ext cx="751905" cy="75190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txBody>
            <a:bodyPr/>
            <a:lstStyle/>
            <a:p>
              <a:endParaRPr lang="en-CA"/>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576236" y="-112744"/>
            <a:ext cx="751905" cy="75190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txBody>
            <a:bodyPr/>
            <a:lstStyle/>
            <a:p>
              <a:endParaRPr lang="en-CA"/>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69338" y="5759473"/>
            <a:ext cx="8061513" cy="569764"/>
            <a:chOff x="0" y="0"/>
            <a:chExt cx="2658271" cy="187879"/>
          </a:xfrm>
        </p:grpSpPr>
        <p:sp>
          <p:nvSpPr>
            <p:cNvPr id="23" name="Freeform 23"/>
            <p:cNvSpPr/>
            <p:nvPr/>
          </p:nvSpPr>
          <p:spPr>
            <a:xfrm>
              <a:off x="0" y="0"/>
              <a:ext cx="2658270" cy="187879"/>
            </a:xfrm>
            <a:custGeom>
              <a:avLst/>
              <a:gdLst/>
              <a:ahLst/>
              <a:cxnLst/>
              <a:rect l="l" t="t" r="r" b="b"/>
              <a:pathLst>
                <a:path w="2658270" h="187879">
                  <a:moveTo>
                    <a:pt x="93939" y="0"/>
                  </a:moveTo>
                  <a:lnTo>
                    <a:pt x="2564331" y="0"/>
                  </a:lnTo>
                  <a:cubicBezTo>
                    <a:pt x="2616212" y="0"/>
                    <a:pt x="2658270" y="42058"/>
                    <a:pt x="2658270" y="93939"/>
                  </a:cubicBezTo>
                  <a:lnTo>
                    <a:pt x="2658270" y="93939"/>
                  </a:lnTo>
                  <a:cubicBezTo>
                    <a:pt x="2658270" y="118854"/>
                    <a:pt x="2648373" y="142748"/>
                    <a:pt x="2630756" y="160365"/>
                  </a:cubicBezTo>
                  <a:cubicBezTo>
                    <a:pt x="2613139" y="177982"/>
                    <a:pt x="2589245" y="187879"/>
                    <a:pt x="2564331" y="187879"/>
                  </a:cubicBezTo>
                  <a:lnTo>
                    <a:pt x="93939" y="187879"/>
                  </a:lnTo>
                  <a:cubicBezTo>
                    <a:pt x="42058" y="187879"/>
                    <a:pt x="0" y="145821"/>
                    <a:pt x="0" y="93939"/>
                  </a:cubicBezTo>
                  <a:lnTo>
                    <a:pt x="0" y="93939"/>
                  </a:lnTo>
                  <a:cubicBezTo>
                    <a:pt x="0" y="42058"/>
                    <a:pt x="42058" y="0"/>
                    <a:pt x="93939" y="0"/>
                  </a:cubicBezTo>
                  <a:close/>
                </a:path>
              </a:pathLst>
            </a:custGeom>
            <a:solidFill>
              <a:srgbClr val="5CB6F9"/>
            </a:solidFill>
          </p:spPr>
          <p:txBody>
            <a:bodyPr/>
            <a:lstStyle/>
            <a:p>
              <a:endParaRPr lang="en-CA"/>
            </a:p>
          </p:txBody>
        </p:sp>
        <p:sp>
          <p:nvSpPr>
            <p:cNvPr id="24" name="TextBox 24"/>
            <p:cNvSpPr txBox="1"/>
            <p:nvPr/>
          </p:nvSpPr>
          <p:spPr>
            <a:xfrm>
              <a:off x="0" y="-38100"/>
              <a:ext cx="2658271" cy="225979"/>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028700" y="2373825"/>
            <a:ext cx="9137317" cy="1663663"/>
          </a:xfrm>
          <a:prstGeom prst="rect">
            <a:avLst/>
          </a:prstGeom>
        </p:spPr>
        <p:txBody>
          <a:bodyPr lIns="0" tIns="0" rIns="0" bIns="0" rtlCol="0" anchor="t">
            <a:spAutoFit/>
          </a:bodyPr>
          <a:lstStyle/>
          <a:p>
            <a:pPr algn="l">
              <a:lnSpc>
                <a:spcPts val="13021"/>
              </a:lnSpc>
            </a:pPr>
            <a:r>
              <a:rPr lang="en-US" sz="11323">
                <a:solidFill>
                  <a:srgbClr val="050A30"/>
                </a:solidFill>
                <a:latin typeface="Montserrat Bold"/>
                <a:ea typeface="Montserrat Bold"/>
                <a:cs typeface="Montserrat Bold"/>
                <a:sym typeface="Montserrat Bold"/>
              </a:rPr>
              <a:t>Thank You</a:t>
            </a:r>
          </a:p>
        </p:txBody>
      </p:sp>
      <p:sp>
        <p:nvSpPr>
          <p:cNvPr id="26" name="TextBox 26"/>
          <p:cNvSpPr txBox="1"/>
          <p:nvPr/>
        </p:nvSpPr>
        <p:spPr>
          <a:xfrm>
            <a:off x="1852318" y="1615949"/>
            <a:ext cx="3270417" cy="485633"/>
          </a:xfrm>
          <a:prstGeom prst="rect">
            <a:avLst/>
          </a:prstGeom>
        </p:spPr>
        <p:txBody>
          <a:bodyPr lIns="0" tIns="0" rIns="0" bIns="0" rtlCol="0" anchor="t">
            <a:spAutoFit/>
          </a:bodyPr>
          <a:lstStyle/>
          <a:p>
            <a:pPr algn="l">
              <a:lnSpc>
                <a:spcPts val="4058"/>
              </a:lnSpc>
            </a:pPr>
            <a:r>
              <a:rPr lang="en-US" sz="2898">
                <a:solidFill>
                  <a:srgbClr val="050A30"/>
                </a:solidFill>
                <a:latin typeface="Montserrat"/>
                <a:ea typeface="Montserrat"/>
                <a:cs typeface="Montserrat"/>
                <a:sym typeface="Montserrat"/>
              </a:rPr>
              <a:t>Group 6</a:t>
            </a:r>
          </a:p>
        </p:txBody>
      </p:sp>
      <p:sp>
        <p:nvSpPr>
          <p:cNvPr id="27" name="TextBox 27"/>
          <p:cNvSpPr txBox="1"/>
          <p:nvPr/>
        </p:nvSpPr>
        <p:spPr>
          <a:xfrm>
            <a:off x="1028700" y="3904138"/>
            <a:ext cx="8333934" cy="1172625"/>
          </a:xfrm>
          <a:prstGeom prst="rect">
            <a:avLst/>
          </a:prstGeom>
        </p:spPr>
        <p:txBody>
          <a:bodyPr lIns="0" tIns="0" rIns="0" bIns="0" rtlCol="0" anchor="t">
            <a:spAutoFit/>
          </a:bodyPr>
          <a:lstStyle/>
          <a:p>
            <a:pPr algn="l">
              <a:lnSpc>
                <a:spcPts val="9629"/>
              </a:lnSpc>
            </a:pPr>
            <a:r>
              <a:rPr lang="en-US" sz="6878">
                <a:solidFill>
                  <a:srgbClr val="050A30"/>
                </a:solidFill>
                <a:latin typeface="Montserrat"/>
                <a:ea typeface="Montserrat"/>
                <a:cs typeface="Montserrat"/>
                <a:sym typeface="Montserrat"/>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725</Words>
  <Application>Microsoft Office PowerPoint</Application>
  <PresentationFormat>Custom</PresentationFormat>
  <Paragraphs>121</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Montserrat Bold</vt:lpstr>
      <vt:lpstr>Montserrat</vt:lpstr>
      <vt:lpstr>Inter Bold</vt:lpstr>
      <vt:lpstr>Montserrat Ultra-Bold</vt:lpstr>
      <vt:lpstr>Aileron</vt: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Final Presentation</dc:title>
  <cp:lastModifiedBy>Diana Nunez</cp:lastModifiedBy>
  <cp:revision>5</cp:revision>
  <dcterms:created xsi:type="dcterms:W3CDTF">2006-08-16T00:00:00Z</dcterms:created>
  <dcterms:modified xsi:type="dcterms:W3CDTF">2024-08-03T20:28:58Z</dcterms:modified>
  <dc:identifier>DAGMc2UPjvY</dc:identifier>
</cp:coreProperties>
</file>